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71" r:id="rId9"/>
    <p:sldId id="263" r:id="rId10"/>
    <p:sldId id="264" r:id="rId11"/>
    <p:sldId id="265" r:id="rId12"/>
    <p:sldId id="266" r:id="rId13"/>
    <p:sldId id="267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44" autoAdjust="0"/>
  </p:normalViewPr>
  <p:slideViewPr>
    <p:cSldViewPr snapToGrid="0" snapToObjects="1">
      <p:cViewPr varScale="1">
        <p:scale>
          <a:sx n="108" d="100"/>
          <a:sy n="108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w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12338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E3BAE9-6095-884A-8B91-B7F6DEFBA6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E15B4C-167A-7A4C-8059-023F0B3FDDAF}" type="datetimeFigureOut">
              <a:rPr lang="en-US" smtClean="0"/>
              <a:t>3/7/13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6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7.bin"/><Relationship Id="rId18" Type="http://schemas.openxmlformats.org/officeDocument/2006/relationships/image" Target="../media/image2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8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19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r>
              <a:rPr lang="en-US" dirty="0"/>
              <a:t>7.1</a:t>
            </a:r>
            <a:br>
              <a:rPr lang="en-US" dirty="0"/>
            </a:br>
            <a:r>
              <a:rPr lang="en-US" dirty="0"/>
              <a:t>Solving Systems</a:t>
            </a:r>
            <a:br>
              <a:rPr lang="en-US" dirty="0"/>
            </a:br>
            <a:r>
              <a:rPr lang="en-US" dirty="0"/>
              <a:t>of </a:t>
            </a:r>
            <a:r>
              <a:rPr lang="en-US" dirty="0" smtClean="0"/>
              <a:t>Equations</a:t>
            </a:r>
            <a:br>
              <a:rPr lang="en-US" dirty="0" smtClean="0"/>
            </a:br>
            <a:r>
              <a:rPr lang="en-US" sz="4000" dirty="0" smtClean="0"/>
              <a:t>p. 487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5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of Elimination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i="1" u="sng"/>
              <a:t>To Solve a system by Elimination: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Determine which variable can most easily be canceled out.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Multiply the equations each by a constant so that the chosen variable has the same coefficient but different signs.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Add the equations together and solve the remaining equation.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Back Substitute into one of the original equations to find other variable.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Check your solution.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29572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x + y = 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2x – y = 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3x = 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x = 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6 + y = 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y = 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2(6) – 8 = 4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No Multiplication is necessary</a:t>
            </a:r>
          </a:p>
          <a:p>
            <a:pPr>
              <a:lnSpc>
                <a:spcPct val="90000"/>
              </a:lnSpc>
            </a:pPr>
            <a:r>
              <a:rPr lang="en-US"/>
              <a:t>Add Equations</a:t>
            </a:r>
          </a:p>
          <a:p>
            <a:pPr>
              <a:lnSpc>
                <a:spcPct val="90000"/>
              </a:lnSpc>
            </a:pPr>
            <a:r>
              <a:rPr lang="en-US"/>
              <a:t>Solve</a:t>
            </a:r>
          </a:p>
          <a:p>
            <a:pPr>
              <a:lnSpc>
                <a:spcPct val="90000"/>
              </a:lnSpc>
            </a:pPr>
            <a:r>
              <a:rPr lang="en-US"/>
              <a:t>Substitute into one of the original equations</a:t>
            </a:r>
          </a:p>
          <a:p>
            <a:pPr>
              <a:lnSpc>
                <a:spcPct val="90000"/>
              </a:lnSpc>
            </a:pPr>
            <a:r>
              <a:rPr lang="en-US"/>
              <a:t>Solve for eliminated variable</a:t>
            </a:r>
          </a:p>
          <a:p>
            <a:pPr>
              <a:lnSpc>
                <a:spcPct val="90000"/>
              </a:lnSpc>
            </a:pPr>
            <a:r>
              <a:rPr lang="en-US"/>
              <a:t>Check in other equation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56462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3x + 2y = 16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4x – y = 14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3x+2y=16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8x </a:t>
            </a:r>
            <a:r>
              <a:rPr lang="en-US" dirty="0"/>
              <a:t>– 2y = 28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11x = 44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x  = 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16 – y = 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y  = 2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Multiply 2</a:t>
            </a:r>
            <a:r>
              <a:rPr lang="en-US" baseline="30000"/>
              <a:t>nd</a:t>
            </a:r>
            <a:r>
              <a:rPr lang="en-US"/>
              <a:t> equation by 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Add with original first equation to solve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Substitute and solve for 2</a:t>
            </a:r>
            <a:r>
              <a:rPr lang="en-US" baseline="30000"/>
              <a:t>nd</a:t>
            </a:r>
            <a:r>
              <a:rPr lang="en-US"/>
              <a:t> variable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Check in original second equation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256549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3x + 5y = 45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2x + 2y = 26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6x + 10y = 90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-6x – 6y = -78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4y = 12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y = 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x = 10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Multiply first equation by 2, and second equation by -3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Solve like Case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267267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9609"/>
              </p:ext>
            </p:extLst>
          </p:nvPr>
        </p:nvGraphicFramePr>
        <p:xfrm>
          <a:off x="688975" y="1784350"/>
          <a:ext cx="19764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3" imgW="850900" imgH="469900" progId="Equation.3">
                  <p:embed/>
                </p:oleObj>
              </mc:Choice>
              <mc:Fallback>
                <p:oleObj name="Equation" r:id="rId3" imgW="850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784350"/>
                        <a:ext cx="1976438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884153"/>
              </p:ext>
            </p:extLst>
          </p:nvPr>
        </p:nvGraphicFramePr>
        <p:xfrm>
          <a:off x="569913" y="3430588"/>
          <a:ext cx="22129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5" imgW="952500" imgH="419100" progId="Equation.3">
                  <p:embed/>
                </p:oleObj>
              </mc:Choice>
              <mc:Fallback>
                <p:oleObj name="Equation" r:id="rId5" imgW="952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430588"/>
                        <a:ext cx="22129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219200" y="4876800"/>
          <a:ext cx="7969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7969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96872"/>
              </p:ext>
            </p:extLst>
          </p:nvPr>
        </p:nvGraphicFramePr>
        <p:xfrm>
          <a:off x="6048375" y="1784350"/>
          <a:ext cx="13573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9" imgW="583920" imgH="177480" progId="Equation.3">
                  <p:embed/>
                </p:oleObj>
              </mc:Choice>
              <mc:Fallback>
                <p:oleObj name="Equation" r:id="rId9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1784350"/>
                        <a:ext cx="13573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97777"/>
              </p:ext>
            </p:extLst>
          </p:nvPr>
        </p:nvGraphicFramePr>
        <p:xfrm>
          <a:off x="6038850" y="2836863"/>
          <a:ext cx="16827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11" imgW="723600" imgH="203040" progId="Equation.3">
                  <p:embed/>
                </p:oleObj>
              </mc:Choice>
              <mc:Fallback>
                <p:oleObj name="Equation" r:id="rId11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2836863"/>
                        <a:ext cx="168275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23873"/>
              </p:ext>
            </p:extLst>
          </p:nvPr>
        </p:nvGraphicFramePr>
        <p:xfrm>
          <a:off x="6049962" y="3460750"/>
          <a:ext cx="18891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13" imgW="812520" imgH="203040" progId="Equation.3">
                  <p:embed/>
                </p:oleObj>
              </mc:Choice>
              <mc:Fallback>
                <p:oleObj name="Equation" r:id="rId1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2" y="3460750"/>
                        <a:ext cx="18891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08267"/>
              </p:ext>
            </p:extLst>
          </p:nvPr>
        </p:nvGraphicFramePr>
        <p:xfrm>
          <a:off x="6034087" y="4070350"/>
          <a:ext cx="18589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15" imgW="799920" imgH="393480" progId="Equation.3">
                  <p:embed/>
                </p:oleObj>
              </mc:Choice>
              <mc:Fallback>
                <p:oleObj name="Equation" r:id="rId15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7" y="4070350"/>
                        <a:ext cx="185896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76748"/>
              </p:ext>
            </p:extLst>
          </p:nvPr>
        </p:nvGraphicFramePr>
        <p:xfrm>
          <a:off x="6019800" y="5397500"/>
          <a:ext cx="18891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17" imgW="812520" imgH="431640" progId="Equation.3">
                  <p:embed/>
                </p:oleObj>
              </mc:Choice>
              <mc:Fallback>
                <p:oleObj name="Equation" r:id="rId17" imgW="812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97500"/>
                        <a:ext cx="18891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572000" y="1580444"/>
            <a:ext cx="1" cy="4487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34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Justin Bohannon</a:t>
            </a:r>
          </a:p>
          <a:p>
            <a:pPr lvl="1"/>
            <a:r>
              <a:rPr lang="en-US" dirty="0" err="1" smtClean="0"/>
              <a:t>Nauset</a:t>
            </a:r>
            <a:r>
              <a:rPr lang="en-US" dirty="0" smtClean="0"/>
              <a:t> Public Schools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1" u="sng"/>
              <a:t>System of Equations</a:t>
            </a:r>
            <a:r>
              <a:rPr lang="en-US"/>
              <a:t> – 2 or more equations with 2 or more unknown variables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 u="sng"/>
              <a:t>Solution</a:t>
            </a:r>
            <a:r>
              <a:rPr lang="en-US"/>
              <a:t> – the combination of numbers that satisfies all equations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 u="sng"/>
              <a:t>Method of substitution</a:t>
            </a:r>
            <a:r>
              <a:rPr lang="en-US"/>
              <a:t> – Method of solving a system by substituting an expression in terms of one variable for another variable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379952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of 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Solve one of the equations for one variable in terms of another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Substitute the expression found in step 1 into the other equation to get an equation in terms of one variable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Solve the equation found in step 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Back-substitute the value obtained in Step 3 into the expression obtained in step 1 to solve for the other variable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Check your solutions!!!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128781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3200" b="1" i="1" u="sng" dirty="0"/>
              <a:t>To </a:t>
            </a:r>
            <a:r>
              <a:rPr lang="en-US" sz="3200" b="1" i="1" u="sng" dirty="0" smtClean="0"/>
              <a:t>solve </a:t>
            </a:r>
            <a:r>
              <a:rPr lang="en-US" sz="3200" b="1" i="1" u="sng" dirty="0"/>
              <a:t>by </a:t>
            </a:r>
            <a:r>
              <a:rPr lang="en-US" sz="3200" b="1" i="1" u="sng" dirty="0" err="1"/>
              <a:t>subst</a:t>
            </a:r>
            <a:r>
              <a:rPr lang="en-US" sz="3200" b="1" i="1" u="sng" dirty="0"/>
              <a:t>:</a:t>
            </a:r>
            <a:endParaRPr lang="en-US" sz="3200" dirty="0"/>
          </a:p>
          <a:p>
            <a:pPr marL="533400" indent="-533400">
              <a:lnSpc>
                <a:spcPct val="80000"/>
              </a:lnSpc>
            </a:pPr>
            <a:r>
              <a:rPr lang="en-US" sz="3200" dirty="0"/>
              <a:t>Solve  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/>
              <a:t>Substitute 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/>
              <a:t>Solve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/>
              <a:t>Back-Substitute 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/>
              <a:t>Check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8x + 2y = 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FF0000"/>
                </a:solidFill>
              </a:rPr>
              <a:t>3x + y = 7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00"/>
                </a:solidFill>
              </a:rPr>
              <a:t>	y = -3x + 7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8x + 2(</a:t>
            </a:r>
            <a:r>
              <a:rPr lang="en-US" sz="2200">
                <a:solidFill>
                  <a:srgbClr val="FF0000"/>
                </a:solidFill>
              </a:rPr>
              <a:t>-3x + 7</a:t>
            </a:r>
            <a:r>
              <a:rPr lang="en-US" sz="2200"/>
              <a:t>) = 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8x – 6x + 14 = 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2x + 14 = 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2x = 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x = 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FF0000"/>
                </a:solidFill>
              </a:rPr>
              <a:t>y = -3(</a:t>
            </a:r>
            <a:r>
              <a:rPr lang="en-US" sz="2200"/>
              <a:t>3</a:t>
            </a:r>
            <a:r>
              <a:rPr lang="en-US" sz="2200">
                <a:solidFill>
                  <a:srgbClr val="FF0000"/>
                </a:solidFill>
              </a:rPr>
              <a:t>) + 7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00"/>
                </a:solidFill>
              </a:rPr>
              <a:t>	y = -9 + 7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00"/>
                </a:solidFill>
              </a:rPr>
              <a:t>	y = -2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159483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 Approach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Solve each equation for 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Graph each equation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Find the point(s) of intersection.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ordered pairs are your solutions.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Check your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279940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 Approach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Solve by Graphing: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y = x</a:t>
            </a:r>
            <a:r>
              <a:rPr lang="en-US" sz="2800" baseline="30000"/>
              <a:t>2</a:t>
            </a:r>
            <a:r>
              <a:rPr lang="en-US" sz="2800"/>
              <a:t> – 1</a:t>
            </a:r>
          </a:p>
          <a:p>
            <a:pPr>
              <a:buFontTx/>
              <a:buNone/>
            </a:pPr>
            <a:r>
              <a:rPr lang="en-US" sz="2800"/>
              <a:t>y = x + 1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(-1, 0)	(2, 3)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2188-096C-B543-A08E-852BC2BB82E2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7.1</a:t>
            </a:r>
          </a:p>
        </p:txBody>
      </p:sp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286000" y="47244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297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4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i="1" dirty="0"/>
              <a:t>If all variables cancel out: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If you are left with a false statement (ex:   0 = 7), then there are </a:t>
            </a:r>
            <a:r>
              <a:rPr lang="en-US" sz="2600" b="1" dirty="0">
                <a:solidFill>
                  <a:srgbClr val="FF0000"/>
                </a:solidFill>
              </a:rPr>
              <a:t>no solutions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E038D8"/>
                </a:solidFill>
              </a:rPr>
              <a:t>If you are left with a true statement  (ex:    0 = 0 ), then there are </a:t>
            </a:r>
            <a:r>
              <a:rPr lang="en-US" sz="2600" b="1" dirty="0">
                <a:solidFill>
                  <a:srgbClr val="E038D8"/>
                </a:solidFill>
              </a:rPr>
              <a:t>infinitely many solutions</a:t>
            </a:r>
            <a:r>
              <a:rPr lang="en-US" sz="2600" dirty="0">
                <a:solidFill>
                  <a:srgbClr val="E038D8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Let one variable equal </a:t>
            </a:r>
            <a:r>
              <a:rPr lang="ja-JP" altLang="en-US" sz="2600" dirty="0">
                <a:latin typeface="Arial"/>
              </a:rPr>
              <a:t>“</a:t>
            </a:r>
            <a:r>
              <a:rPr lang="en-US" sz="2600" i="1" dirty="0"/>
              <a:t>a</a:t>
            </a:r>
            <a:r>
              <a:rPr lang="ja-JP" altLang="en-US" sz="2600" dirty="0">
                <a:latin typeface="Arial"/>
              </a:rPr>
              <a:t>”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Solve for the other variable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Write </a:t>
            </a:r>
            <a:r>
              <a:rPr lang="en-US" sz="2600" dirty="0" smtClean="0"/>
              <a:t>your </a:t>
            </a:r>
            <a:r>
              <a:rPr lang="en-US" sz="2600" dirty="0"/>
              <a:t>answer as an ordered pair in terms of </a:t>
            </a:r>
            <a:r>
              <a:rPr lang="en-US" sz="2600" i="1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386061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0" y="2483556"/>
            <a:ext cx="2057400" cy="437444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 Solutions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67000" y="2590800"/>
            <a:ext cx="2057400" cy="4572000"/>
          </a:xfrm>
        </p:spPr>
        <p:txBody>
          <a:bodyPr/>
          <a:lstStyle/>
          <a:p>
            <a:pPr marL="55563" indent="-55563" algn="ctr">
              <a:buFontTx/>
              <a:buNone/>
            </a:pPr>
            <a:r>
              <a:rPr lang="en-US" sz="2400"/>
              <a:t>2 lines intersect</a:t>
            </a:r>
          </a:p>
          <a:p>
            <a:pPr marL="55563" indent="-55563" algn="ctr">
              <a:buFontTx/>
              <a:buNone/>
            </a:pPr>
            <a:endParaRPr lang="en-US" sz="1400"/>
          </a:p>
          <a:p>
            <a:pPr marL="55563" indent="-55563" algn="ctr">
              <a:buFontTx/>
              <a:buNone/>
            </a:pPr>
            <a:r>
              <a:rPr lang="en-US" sz="2400"/>
              <a:t>1 point</a:t>
            </a:r>
          </a:p>
          <a:p>
            <a:pPr marL="55563" indent="-55563" algn="ctr">
              <a:buFontTx/>
              <a:buNone/>
            </a:pPr>
            <a:endParaRPr lang="en-US" sz="2400"/>
          </a:p>
          <a:p>
            <a:pPr marL="55563" indent="-55563" algn="ctr">
              <a:buFontTx/>
              <a:buNone/>
            </a:pPr>
            <a:r>
              <a:rPr lang="en-US" sz="2400"/>
              <a:t>Not Equal</a:t>
            </a:r>
          </a:p>
          <a:p>
            <a:pPr marL="55563" indent="-55563" algn="ctr">
              <a:buFontTx/>
              <a:buNone/>
            </a:pPr>
            <a:endParaRPr lang="en-US" sz="2400"/>
          </a:p>
          <a:p>
            <a:pPr marL="55563" indent="-55563" algn="ctr">
              <a:buFontTx/>
              <a:buNone/>
            </a:pPr>
            <a:r>
              <a:rPr lang="en-US" sz="2400"/>
              <a:t>1 solution</a:t>
            </a:r>
          </a:p>
          <a:p>
            <a:pPr marL="55563" indent="-55563" algn="ctr">
              <a:buFontTx/>
              <a:buNone/>
            </a:pPr>
            <a:endParaRPr lang="en-US" sz="2400"/>
          </a:p>
          <a:p>
            <a:pPr marL="55563" indent="-55563" algn="ctr">
              <a:buFontTx/>
              <a:buNone/>
            </a:pPr>
            <a:r>
              <a:rPr lang="en-US" sz="2400"/>
              <a:t>Independent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858000" y="2590800"/>
            <a:ext cx="2057400" cy="42672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US" sz="2400" dirty="0"/>
              <a:t>2 lines parallel</a:t>
            </a:r>
          </a:p>
          <a:p>
            <a:pPr marL="0" indent="0" algn="ctr">
              <a:buFontTx/>
              <a:buNone/>
            </a:pPr>
            <a:endParaRPr lang="en-US" sz="1200" dirty="0"/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r>
              <a:rPr lang="en-US" sz="2400" dirty="0" smtClean="0"/>
              <a:t>Parallel</a:t>
            </a:r>
            <a:endParaRPr lang="en-US" sz="2400" dirty="0"/>
          </a:p>
          <a:p>
            <a:pPr marL="0" indent="0" algn="ctr">
              <a:buFontTx/>
              <a:buNone/>
            </a:pPr>
            <a:endParaRPr lang="en-US" sz="2400" dirty="0"/>
          </a:p>
          <a:p>
            <a:pPr marL="0" indent="0" algn="ctr">
              <a:buFontTx/>
              <a:buNone/>
            </a:pPr>
            <a:r>
              <a:rPr lang="en-US" sz="2400" dirty="0" smtClean="0"/>
              <a:t>Equal</a:t>
            </a:r>
            <a:endParaRPr lang="en-US" sz="2400" dirty="0"/>
          </a:p>
          <a:p>
            <a:pPr marL="0" indent="0" algn="ctr">
              <a:buFontTx/>
              <a:buNone/>
            </a:pPr>
            <a:endParaRPr lang="en-US" sz="2400" dirty="0"/>
          </a:p>
          <a:p>
            <a:pPr marL="0" indent="0" algn="ctr">
              <a:buFontTx/>
              <a:buNone/>
            </a:pPr>
            <a:r>
              <a:rPr lang="en-US" sz="2400" dirty="0"/>
              <a:t>No Solution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r>
              <a:rPr lang="en-US" sz="2400" dirty="0" smtClean="0"/>
              <a:t>Inconsistent</a:t>
            </a:r>
            <a:endParaRPr lang="en-US" sz="2400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1676400"/>
            <a:ext cx="2057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Graph</a:t>
            </a:r>
          </a:p>
          <a:p>
            <a:pPr marL="55563" indent="-55563"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endParaRPr lang="en-US" sz="12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Lines</a:t>
            </a:r>
          </a:p>
          <a:p>
            <a:pPr marL="55563" indent="-55563"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Intersection</a:t>
            </a:r>
          </a:p>
          <a:p>
            <a:pPr marL="55563" indent="-55563"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Slopes</a:t>
            </a:r>
          </a:p>
          <a:p>
            <a:pPr marL="55563" indent="-55563"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Solutions</a:t>
            </a:r>
          </a:p>
          <a:p>
            <a:pPr marL="55563" indent="-55563"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55563" indent="-55563"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Type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724400" y="2590800"/>
            <a:ext cx="2057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2 lines identical</a:t>
            </a:r>
          </a:p>
          <a:p>
            <a:pPr algn="ctr">
              <a:spcBef>
                <a:spcPct val="20000"/>
              </a:spcBef>
            </a:pPr>
            <a:endParaRPr lang="en-US" sz="12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Infinite pts</a:t>
            </a:r>
          </a:p>
          <a:p>
            <a:pPr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Equal</a:t>
            </a:r>
          </a:p>
          <a:p>
            <a:pPr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Infinite</a:t>
            </a:r>
          </a:p>
          <a:p>
            <a:pPr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Dependent</a:t>
            </a:r>
          </a:p>
          <a:p>
            <a:pPr algn="ctr">
              <a:spcBef>
                <a:spcPct val="2000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1885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1885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85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57200" y="1295400"/>
            <a:ext cx="8458200" cy="541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7200" y="6172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57200" y="51816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57200" y="43434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57200" y="3505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57200" y="2667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590800" y="12954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724400" y="12954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858000" y="12954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r>
              <a:rPr lang="en-US" dirty="0"/>
              <a:t>7.2</a:t>
            </a:r>
            <a:br>
              <a:rPr lang="en-US" dirty="0"/>
            </a:br>
            <a:r>
              <a:rPr lang="en-US" dirty="0"/>
              <a:t>Two-Variable</a:t>
            </a:r>
            <a:br>
              <a:rPr lang="en-US" dirty="0"/>
            </a:br>
            <a:r>
              <a:rPr lang="en-US" dirty="0"/>
              <a:t>Linear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sz="4000" dirty="0" smtClean="0"/>
              <a:t>p. 499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6BB9-81D6-6545-A8A1-0E9F9DB7CD19}" type="datetime1">
              <a:rPr lang="en-US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7.2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3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78</TotalTime>
  <Words>559</Words>
  <Application>Microsoft Macintosh PowerPoint</Application>
  <PresentationFormat>On-screen Show (4:3)</PresentationFormat>
  <Paragraphs>189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Adjacency</vt:lpstr>
      <vt:lpstr>Equation</vt:lpstr>
      <vt:lpstr>Microsoft Equation</vt:lpstr>
      <vt:lpstr>7.1 Solving Systems of Equations p. 487</vt:lpstr>
      <vt:lpstr>Definitions</vt:lpstr>
      <vt:lpstr>Method of Substitution</vt:lpstr>
      <vt:lpstr>Substitution</vt:lpstr>
      <vt:lpstr>Graphical Approach</vt:lpstr>
      <vt:lpstr>Graphical Approach</vt:lpstr>
      <vt:lpstr>Special Systems</vt:lpstr>
      <vt:lpstr>Graphical Solutions</vt:lpstr>
      <vt:lpstr>7.2 Two-Variable Linear Systems p. 499</vt:lpstr>
      <vt:lpstr>Method of Elimination</vt:lpstr>
      <vt:lpstr>Case 1</vt:lpstr>
      <vt:lpstr>Case 2</vt:lpstr>
      <vt:lpstr>Case 3</vt:lpstr>
      <vt:lpstr>Example</vt:lpstr>
      <vt:lpstr>Special Thanks to: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Solving Systems of Equations</dc:title>
  <dc:creator>Joe Perone</dc:creator>
  <cp:lastModifiedBy>Joe Perone</cp:lastModifiedBy>
  <cp:revision>11</cp:revision>
  <dcterms:created xsi:type="dcterms:W3CDTF">2013-03-07T13:24:37Z</dcterms:created>
  <dcterms:modified xsi:type="dcterms:W3CDTF">2013-03-07T14:46:58Z</dcterms:modified>
</cp:coreProperties>
</file>