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7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258" r:id="rId63"/>
    <p:sldId id="259" r:id="rId64"/>
    <p:sldId id="260" r:id="rId65"/>
    <p:sldId id="261" r:id="rId66"/>
    <p:sldId id="262" r:id="rId67"/>
    <p:sldId id="263" r:id="rId68"/>
    <p:sldId id="264" r:id="rId69"/>
    <p:sldId id="325" r:id="rId70"/>
    <p:sldId id="326" r:id="rId71"/>
    <p:sldId id="327" r:id="rId72"/>
    <p:sldId id="328" r:id="rId73"/>
    <p:sldId id="329" r:id="rId74"/>
    <p:sldId id="330" r:id="rId75"/>
    <p:sldId id="331" r:id="rId7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32" y="-46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BABE7-1560-4274-95C9-00795B75C228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FC822-D6DC-4D65-827C-2CB09F8F4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1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C822-D6DC-4D65-827C-2CB09F8F4AFF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Relationship Id="rId6" Type="http://schemas.openxmlformats.org/officeDocument/2006/relationships/image" Target="../media/image69.png"/><Relationship Id="rId7" Type="http://schemas.openxmlformats.org/officeDocument/2006/relationships/image" Target="../media/image70.png"/><Relationship Id="rId8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7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7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7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7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4" Type="http://schemas.openxmlformats.org/officeDocument/2006/relationships/image" Target="../media/image77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4" Type="http://schemas.openxmlformats.org/officeDocument/2006/relationships/image" Target="../media/image79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4" Type="http://schemas.openxmlformats.org/officeDocument/2006/relationships/image" Target="../media/image83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4" Type="http://schemas.openxmlformats.org/officeDocument/2006/relationships/image" Target="../media/image85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4" Type="http://schemas.openxmlformats.org/officeDocument/2006/relationships/image" Target="../media/image91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4" Type="http://schemas.openxmlformats.org/officeDocument/2006/relationships/image" Target="../media/image93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4" Type="http://schemas.openxmlformats.org/officeDocument/2006/relationships/image" Target="../media/image97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4" Type="http://schemas.openxmlformats.org/officeDocument/2006/relationships/image" Target="../media/image101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4" Type="http://schemas.openxmlformats.org/officeDocument/2006/relationships/image" Target="../media/image103.png"/><Relationship Id="rId5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4" Type="http://schemas.openxmlformats.org/officeDocument/2006/relationships/image" Target="../media/image105.png"/><Relationship Id="rId5" Type="http://schemas.openxmlformats.org/officeDocument/2006/relationships/image" Target="../media/image106.png"/><Relationship Id="rId6" Type="http://schemas.openxmlformats.org/officeDocument/2006/relationships/image" Target="../media/image107.png"/><Relationship Id="rId7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4" Type="http://schemas.openxmlformats.org/officeDocument/2006/relationships/image" Target="../media/image109.png"/><Relationship Id="rId5" Type="http://schemas.openxmlformats.org/officeDocument/2006/relationships/image" Target="../media/image110.png"/><Relationship Id="rId6" Type="http://schemas.openxmlformats.org/officeDocument/2006/relationships/image" Target="../media/image111.png"/><Relationship Id="rId7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4" Type="http://schemas.openxmlformats.org/officeDocument/2006/relationships/image" Target="../media/image113.png"/><Relationship Id="rId5" Type="http://schemas.openxmlformats.org/officeDocument/2006/relationships/image" Target="../media/image114.png"/><Relationship Id="rId6" Type="http://schemas.openxmlformats.org/officeDocument/2006/relationships/image" Target="../media/image107.png"/><Relationship Id="rId7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4" Type="http://schemas.openxmlformats.org/officeDocument/2006/relationships/image" Target="../media/image116.png"/><Relationship Id="rId5" Type="http://schemas.openxmlformats.org/officeDocument/2006/relationships/image" Target="../media/image117.png"/><Relationship Id="rId6" Type="http://schemas.openxmlformats.org/officeDocument/2006/relationships/image" Target="../media/image118.png"/><Relationship Id="rId7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4" Type="http://schemas.openxmlformats.org/officeDocument/2006/relationships/image" Target="../media/image120.png"/><Relationship Id="rId5" Type="http://schemas.openxmlformats.org/officeDocument/2006/relationships/image" Target="../media/image107.png"/><Relationship Id="rId6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4" Type="http://schemas.openxmlformats.org/officeDocument/2006/relationships/image" Target="../media/image107.png"/><Relationship Id="rId5" Type="http://schemas.openxmlformats.org/officeDocument/2006/relationships/image" Target="../media/image108.png"/><Relationship Id="rId6" Type="http://schemas.openxmlformats.org/officeDocument/2006/relationships/image" Target="../media/image122.png"/><Relationship Id="rId7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4" Type="http://schemas.openxmlformats.org/officeDocument/2006/relationships/image" Target="../media/image125.png"/><Relationship Id="rId5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4" Type="http://schemas.openxmlformats.org/officeDocument/2006/relationships/image" Target="../media/image127.png"/><Relationship Id="rId5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4" Type="http://schemas.openxmlformats.org/officeDocument/2006/relationships/image" Target="../media/image129.png"/><Relationship Id="rId5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3.png"/><Relationship Id="rId5" Type="http://schemas.openxmlformats.org/officeDocument/2006/relationships/image" Target="../media/image15.png"/><Relationship Id="rId6" Type="http://schemas.openxmlformats.org/officeDocument/2006/relationships/image" Target="../media/image17.png"/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0.png"/><Relationship Id="rId12" Type="http://schemas.openxmlformats.org/officeDocument/2006/relationships/image" Target="../media/image57.png"/><Relationship Id="rId13" Type="http://schemas.openxmlformats.org/officeDocument/2006/relationships/image" Target="../media/image59.png"/><Relationship Id="rId14" Type="http://schemas.openxmlformats.org/officeDocument/2006/relationships/image" Target="../media/image61.png"/><Relationship Id="rId15" Type="http://schemas.openxmlformats.org/officeDocument/2006/relationships/image" Target="../media/image6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2.xml"/><Relationship Id="rId3" Type="http://schemas.openxmlformats.org/officeDocument/2006/relationships/image" Target="../media/image25.png"/><Relationship Id="rId4" Type="http://schemas.openxmlformats.org/officeDocument/2006/relationships/image" Target="../media/image30.png"/><Relationship Id="rId5" Type="http://schemas.openxmlformats.org/officeDocument/2006/relationships/image" Target="../media/image33.png"/><Relationship Id="rId6" Type="http://schemas.openxmlformats.org/officeDocument/2006/relationships/image" Target="../media/image37.png"/><Relationship Id="rId7" Type="http://schemas.openxmlformats.org/officeDocument/2006/relationships/image" Target="../media/image41.png"/><Relationship Id="rId8" Type="http://schemas.openxmlformats.org/officeDocument/2006/relationships/image" Target="../media/image43.png"/><Relationship Id="rId9" Type="http://schemas.openxmlformats.org/officeDocument/2006/relationships/image" Target="../media/image46.png"/><Relationship Id="rId10" Type="http://schemas.openxmlformats.org/officeDocument/2006/relationships/image" Target="../media/image48.png"/></Relationships>
</file>

<file path=ppt/slides/_rels/slide7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1.png"/><Relationship Id="rId12" Type="http://schemas.openxmlformats.org/officeDocument/2006/relationships/image" Target="../media/image93.png"/><Relationship Id="rId13" Type="http://schemas.openxmlformats.org/officeDocument/2006/relationships/image" Target="../media/image9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3.xml"/><Relationship Id="rId3" Type="http://schemas.openxmlformats.org/officeDocument/2006/relationships/image" Target="../media/image75.png"/><Relationship Id="rId4" Type="http://schemas.openxmlformats.org/officeDocument/2006/relationships/image" Target="../media/image77.png"/><Relationship Id="rId5" Type="http://schemas.openxmlformats.org/officeDocument/2006/relationships/image" Target="../media/image79.png"/><Relationship Id="rId6" Type="http://schemas.openxmlformats.org/officeDocument/2006/relationships/image" Target="../media/image81.png"/><Relationship Id="rId7" Type="http://schemas.openxmlformats.org/officeDocument/2006/relationships/image" Target="../media/image83.png"/><Relationship Id="rId8" Type="http://schemas.openxmlformats.org/officeDocument/2006/relationships/image" Target="../media/image85.png"/><Relationship Id="rId9" Type="http://schemas.openxmlformats.org/officeDocument/2006/relationships/image" Target="../media/image87.png"/><Relationship Id="rId10" Type="http://schemas.openxmlformats.org/officeDocument/2006/relationships/image" Target="../media/image89.png"/></Relationships>
</file>

<file path=ppt/slides/_rels/slide7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1.png"/><Relationship Id="rId12" Type="http://schemas.openxmlformats.org/officeDocument/2006/relationships/image" Target="../media/image123.png"/><Relationship Id="rId13" Type="http://schemas.openxmlformats.org/officeDocument/2006/relationships/image" Target="../media/image126.png"/><Relationship Id="rId14" Type="http://schemas.openxmlformats.org/officeDocument/2006/relationships/image" Target="../media/image128.png"/><Relationship Id="rId15" Type="http://schemas.openxmlformats.org/officeDocument/2006/relationships/image" Target="../media/image13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4.xml"/><Relationship Id="rId3" Type="http://schemas.openxmlformats.org/officeDocument/2006/relationships/image" Target="../media/image97.png"/><Relationship Id="rId4" Type="http://schemas.openxmlformats.org/officeDocument/2006/relationships/image" Target="../media/image99.png"/><Relationship Id="rId5" Type="http://schemas.openxmlformats.org/officeDocument/2006/relationships/image" Target="../media/image101.png"/><Relationship Id="rId6" Type="http://schemas.openxmlformats.org/officeDocument/2006/relationships/image" Target="../media/image103.png"/><Relationship Id="rId7" Type="http://schemas.openxmlformats.org/officeDocument/2006/relationships/image" Target="../media/image104.png"/><Relationship Id="rId8" Type="http://schemas.openxmlformats.org/officeDocument/2006/relationships/image" Target="../media/image112.png"/><Relationship Id="rId9" Type="http://schemas.openxmlformats.org/officeDocument/2006/relationships/image" Target="../media/image113.png"/><Relationship Id="rId10" Type="http://schemas.openxmlformats.org/officeDocument/2006/relationships/image" Target="../media/image119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3048000"/>
            <a:ext cx="8305800" cy="1638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Review Problems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Linear Systems and Matrices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800" y="2032000"/>
            <a:ext cx="6400800" cy="8995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smtClean="0">
                <a:solidFill>
                  <a:srgbClr val="0070C0"/>
                </a:solidFill>
              </a:rPr>
              <a:t>Chapter 7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/>
              <a:t>Trigonometry / Pre-Calculus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rectangle has an area of 840 cm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and a perimeter of 122 cm. What are its dimensions?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009900"/>
            <a:ext cx="6682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length is 40 cm, width is 21 cm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9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1981200" y="2770986"/>
            <a:ext cx="6900496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723900"/>
            <a:ext cx="457903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6522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Solve the system of Equations</a:t>
            </a:r>
            <a:endParaRPr lang="en-US" sz="4000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0" y="3314700"/>
            <a:ext cx="2743861" cy="11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10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143830" y="3086100"/>
            <a:ext cx="3581400" cy="132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76300"/>
            <a:ext cx="465105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7153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Solve the system of Equations</a:t>
            </a:r>
            <a:endParaRPr lang="en-US" sz="4400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43822" y="3009900"/>
            <a:ext cx="3171491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11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724400" y="3076876"/>
            <a:ext cx="4129452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00100"/>
            <a:ext cx="711825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6054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x and y in terms of a</a:t>
            </a:r>
            <a:endParaRPr lang="en-US" sz="4400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48665" y="3314700"/>
            <a:ext cx="436193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12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886200" y="3314700"/>
            <a:ext cx="4995496" cy="1128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man has 12 coins in his pocket, all of which are dimes and quarters. If the total value of his change is $2.70, how many dimes and how many quarters does he have?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191000" y="3390900"/>
            <a:ext cx="4524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2 dimes, 10 quarters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13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3962400" y="3206286"/>
            <a:ext cx="4919296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man flies a small airplane from Fargo to Bismarck, North Dakota, a distance of 180 miles. Because he is flying into a headwind, the trip takes him 2 hours. On the way back, the wind is still blowing at the same speed, so the return trip takes only 1 hour 15 minutes. What is his speed in still air, and how fast is the wind blowing?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43300"/>
            <a:ext cx="479662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96179" y="3314700"/>
            <a:ext cx="44478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speed in still air is 117 mi/h,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the wind is blowing 27 mi/h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14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796623" y="3253196"/>
            <a:ext cx="4194977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biologist has two brine solutions, one containing 10% salt and another containing 25% salt. How many milliliters of each solution should she mix to obtain 1 L of a solution that contains 23.5% salt?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5433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100 milliliters of the first brine solution, 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900 milliliters of the second brine solution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15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1828800" y="3543404"/>
            <a:ext cx="725151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Use back-substitution to solve the triangular system.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181100"/>
            <a:ext cx="255181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00600" y="3771900"/>
            <a:ext cx="4107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x</a:t>
            </a:r>
            <a:r>
              <a:rPr lang="en-US" sz="4000" b="1" dirty="0" smtClean="0">
                <a:solidFill>
                  <a:srgbClr val="C00000"/>
                </a:solidFill>
              </a:rPr>
              <a:t> = –3, </a:t>
            </a:r>
            <a:r>
              <a:rPr lang="en-US" sz="4000" b="1" i="1" dirty="0" smtClean="0">
                <a:solidFill>
                  <a:srgbClr val="C00000"/>
                </a:solidFill>
              </a:rPr>
              <a:t>y</a:t>
            </a:r>
            <a:r>
              <a:rPr lang="en-US" sz="4000" b="1" dirty="0" smtClean="0">
                <a:solidFill>
                  <a:srgbClr val="C00000"/>
                </a:solidFill>
              </a:rPr>
              <a:t> = 4, </a:t>
            </a:r>
            <a:r>
              <a:rPr lang="en-US" sz="4000" b="1" i="1" dirty="0" smtClean="0">
                <a:solidFill>
                  <a:srgbClr val="C00000"/>
                </a:solidFill>
              </a:rPr>
              <a:t>z</a:t>
            </a:r>
            <a:r>
              <a:rPr lang="en-US" sz="4000" b="1" dirty="0" smtClean="0">
                <a:solidFill>
                  <a:srgbClr val="C00000"/>
                </a:solidFill>
              </a:rPr>
              <a:t> = –1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16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419600" y="3402672"/>
            <a:ext cx="4343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Perform an operation on the given system that eliminates the </a:t>
            </a:r>
            <a:r>
              <a:rPr lang="en-US" sz="3200" b="1" i="1" dirty="0" smtClean="0"/>
              <a:t>x</a:t>
            </a:r>
            <a:r>
              <a:rPr lang="en-US" sz="3200" b="1" dirty="0" smtClean="0"/>
              <a:t>-term from the second equation. Write the new equivalent system.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638300"/>
            <a:ext cx="282818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0" y="2876506"/>
            <a:ext cx="3109913" cy="172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17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300296" y="2876506"/>
            <a:ext cx="3581400" cy="1721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complete solution of the linear system, if possible.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85900"/>
            <a:ext cx="410774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61464" y="4076700"/>
            <a:ext cx="52825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The system is inconsistent.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18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861464" y="4076699"/>
            <a:ext cx="5282536" cy="685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890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Solve the system of Equations</a:t>
            </a:r>
            <a:endParaRPr lang="en-US" sz="3600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800099"/>
            <a:ext cx="3276600" cy="197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24600" y="3009900"/>
            <a:ext cx="1532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(45, 9)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300296" y="2770986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Find the complete solution of the linear system, if possible.</a:t>
            </a:r>
            <a:endParaRPr lang="en-US" sz="3600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409700"/>
            <a:ext cx="390914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81400" y="3924300"/>
            <a:ext cx="4742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x</a:t>
            </a:r>
            <a:r>
              <a:rPr lang="en-US" sz="3600" b="1" dirty="0" smtClean="0">
                <a:solidFill>
                  <a:srgbClr val="C00000"/>
                </a:solidFill>
              </a:rPr>
              <a:t> = 5</a:t>
            </a:r>
            <a:r>
              <a:rPr lang="en-US" sz="3600" b="1" i="1" dirty="0" smtClean="0">
                <a:solidFill>
                  <a:srgbClr val="C00000"/>
                </a:solidFill>
              </a:rPr>
              <a:t>t</a:t>
            </a:r>
            <a:r>
              <a:rPr lang="en-US" sz="3600" b="1" dirty="0" smtClean="0">
                <a:solidFill>
                  <a:srgbClr val="C00000"/>
                </a:solidFill>
              </a:rPr>
              <a:t> + 2, </a:t>
            </a:r>
            <a:r>
              <a:rPr lang="en-US" sz="3600" b="1" i="1" dirty="0" smtClean="0">
                <a:solidFill>
                  <a:srgbClr val="C00000"/>
                </a:solidFill>
              </a:rPr>
              <a:t>y</a:t>
            </a:r>
            <a:r>
              <a:rPr lang="en-US" sz="3600" b="1" dirty="0" smtClean="0">
                <a:solidFill>
                  <a:srgbClr val="C00000"/>
                </a:solidFill>
              </a:rPr>
              <a:t> = 2</a:t>
            </a:r>
            <a:r>
              <a:rPr lang="en-US" sz="3600" b="1" i="1" dirty="0" smtClean="0">
                <a:solidFill>
                  <a:srgbClr val="C00000"/>
                </a:solidFill>
              </a:rPr>
              <a:t>t</a:t>
            </a:r>
            <a:r>
              <a:rPr lang="en-US" sz="3600" b="1" dirty="0" smtClean="0">
                <a:solidFill>
                  <a:srgbClr val="C00000"/>
                </a:solidFill>
              </a:rPr>
              <a:t> +2, </a:t>
            </a:r>
            <a:r>
              <a:rPr lang="en-US" sz="3600" b="1" i="1" dirty="0" smtClean="0">
                <a:solidFill>
                  <a:srgbClr val="C00000"/>
                </a:solidFill>
              </a:rPr>
              <a:t>z</a:t>
            </a:r>
            <a:r>
              <a:rPr lang="en-US" sz="3600" b="1" dirty="0" smtClean="0">
                <a:solidFill>
                  <a:srgbClr val="C00000"/>
                </a:solidFill>
              </a:rPr>
              <a:t> = </a:t>
            </a:r>
            <a:r>
              <a:rPr lang="en-US" sz="3600" b="1" i="1" dirty="0" smtClean="0">
                <a:solidFill>
                  <a:srgbClr val="C00000"/>
                </a:solidFill>
              </a:rPr>
              <a:t>t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19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581400" y="3493517"/>
            <a:ext cx="5269631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Write the system of equations that corresponds to the matrix.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09700"/>
            <a:ext cx="370121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16880" y="3162300"/>
            <a:ext cx="301752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20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300296" y="2770986"/>
            <a:ext cx="3581400" cy="1788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Determine whether the matrices </a:t>
            </a:r>
            <a:r>
              <a:rPr lang="en-US" sz="4000" b="1" i="1" dirty="0" smtClean="0"/>
              <a:t>A</a:t>
            </a:r>
            <a:r>
              <a:rPr lang="en-US" sz="4000" b="1" dirty="0" smtClean="0"/>
              <a:t> and </a:t>
            </a:r>
            <a:r>
              <a:rPr lang="en-US" sz="4000" b="1" i="1" dirty="0" smtClean="0"/>
              <a:t>B</a:t>
            </a:r>
            <a:r>
              <a:rPr lang="en-US" sz="4000" b="1" dirty="0" smtClean="0"/>
              <a:t> are equal.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85900"/>
            <a:ext cx="654304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43800" y="3848100"/>
            <a:ext cx="8595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No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21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486400" y="3540427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2246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Perform the matrix operation.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76300"/>
            <a:ext cx="5029200" cy="233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0" y="4000500"/>
            <a:ext cx="605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 matrix operation is impossible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22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048000" y="3514946"/>
            <a:ext cx="5967306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06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Solve the matrix equation 2</a:t>
            </a:r>
            <a:r>
              <a:rPr lang="en-US" sz="4000" b="1" i="1" dirty="0" smtClean="0"/>
              <a:t>X</a:t>
            </a:r>
            <a:r>
              <a:rPr lang="en-US" sz="4000" b="1" dirty="0" smtClean="0"/>
              <a:t> – </a:t>
            </a:r>
            <a:r>
              <a:rPr lang="en-US" sz="4000" b="1" i="1" dirty="0" smtClean="0"/>
              <a:t>A</a:t>
            </a:r>
            <a:r>
              <a:rPr lang="en-US" sz="4000" b="1" dirty="0" smtClean="0"/>
              <a:t> = </a:t>
            </a:r>
            <a:r>
              <a:rPr lang="en-US" sz="4000" b="1" i="1" dirty="0" smtClean="0"/>
              <a:t>B</a:t>
            </a:r>
            <a:r>
              <a:rPr lang="en-US" sz="4000" b="1" dirty="0" smtClean="0"/>
              <a:t> for the unknown matrix </a:t>
            </a:r>
            <a:r>
              <a:rPr lang="en-US" sz="4000" b="1" i="1" dirty="0" smtClean="0"/>
              <a:t>X</a:t>
            </a:r>
            <a:r>
              <a:rPr lang="en-US" sz="4000" b="1" dirty="0" smtClean="0"/>
              <a:t>, if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62100"/>
            <a:ext cx="2362201" cy="126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562100"/>
            <a:ext cx="229765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05600" y="2933700"/>
            <a:ext cx="2209800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23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6096000" y="2791380"/>
            <a:ext cx="2971800" cy="1583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701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Find </a:t>
            </a:r>
            <a:r>
              <a:rPr lang="en-US" sz="4000" b="1" i="1" dirty="0" smtClean="0"/>
              <a:t>A</a:t>
            </a:r>
            <a:r>
              <a:rPr lang="en-US" sz="4000" b="1" dirty="0" smtClean="0"/>
              <a:t> + </a:t>
            </a:r>
            <a:r>
              <a:rPr lang="en-US" sz="4000" b="1" i="1" dirty="0" smtClean="0"/>
              <a:t>B</a:t>
            </a:r>
            <a:r>
              <a:rPr lang="en-US" sz="4000" b="1" dirty="0" smtClean="0"/>
              <a:t> if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00100"/>
            <a:ext cx="3124200" cy="184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952500"/>
            <a:ext cx="374801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676" y="3162300"/>
            <a:ext cx="2548012" cy="137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24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00296" y="2770985"/>
            <a:ext cx="3581400" cy="1768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0636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</a:t>
            </a:r>
            <a:r>
              <a:rPr lang="en-US" sz="4400" b="1" i="1" dirty="0" smtClean="0"/>
              <a:t>C</a:t>
            </a:r>
            <a:r>
              <a:rPr lang="en-US" sz="4400" b="1" dirty="0" smtClean="0"/>
              <a:t>(</a:t>
            </a:r>
            <a:r>
              <a:rPr lang="en-US" sz="4400" b="1" i="1" dirty="0" smtClean="0"/>
              <a:t>AB</a:t>
            </a:r>
            <a:r>
              <a:rPr lang="en-US" sz="4400" b="1" dirty="0" smtClean="0"/>
              <a:t>) if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800100"/>
            <a:ext cx="26338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876300"/>
            <a:ext cx="29727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1" y="1181100"/>
            <a:ext cx="2971800" cy="83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65674" y="3238500"/>
            <a:ext cx="5397289" cy="87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25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2819400" y="3215185"/>
            <a:ext cx="6062296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4664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</a:t>
            </a:r>
            <a:r>
              <a:rPr lang="en-US" sz="4400" b="1" i="1" dirty="0" smtClean="0"/>
              <a:t>AB+AC</a:t>
            </a:r>
            <a:r>
              <a:rPr lang="en-US" sz="4400" b="1" dirty="0" smtClean="0"/>
              <a:t>, if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28700"/>
            <a:ext cx="265931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999" y="2171700"/>
            <a:ext cx="368717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876300"/>
            <a:ext cx="298401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76800" y="3314700"/>
            <a:ext cx="378426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26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648200" y="3221437"/>
            <a:ext cx="4241457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231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the inverse of the matrix.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763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7400" y="2933700"/>
            <a:ext cx="2150516" cy="125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27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00296" y="2770986"/>
            <a:ext cx="3581400" cy="153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6591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Find the inverse of the matrix.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876300"/>
            <a:ext cx="1981199" cy="16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53200" y="2933700"/>
            <a:ext cx="1800226" cy="134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28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00296" y="2770986"/>
            <a:ext cx="3581400" cy="16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6522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Solve the system of Equations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952499"/>
            <a:ext cx="3810000" cy="18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24400" y="2857500"/>
            <a:ext cx="3639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(–20, 5), (20, –5)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724400" y="2628900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231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the inverse of the matrix.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1028700"/>
            <a:ext cx="329057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7400" y="2933700"/>
            <a:ext cx="2370376" cy="13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29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00296" y="2770986"/>
            <a:ext cx="3581400" cy="1474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231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the inverse of the matrix.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876300"/>
            <a:ext cx="276408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07670" y="2781300"/>
            <a:ext cx="2888606" cy="168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30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00296" y="2770986"/>
            <a:ext cx="3581400" cy="1762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Solve the system of equations by converting to a matrix equation and using the inverse of the coefficient matrix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93900"/>
            <a:ext cx="335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86400" y="3086100"/>
            <a:ext cx="33730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</a:rPr>
              <a:t>x</a:t>
            </a:r>
            <a:r>
              <a:rPr lang="en-US" sz="4400" b="1" dirty="0" smtClean="0">
                <a:solidFill>
                  <a:srgbClr val="C00000"/>
                </a:solidFill>
              </a:rPr>
              <a:t> = 10, </a:t>
            </a:r>
            <a:r>
              <a:rPr lang="en-US" sz="4400" b="1" i="1" dirty="0" smtClean="0">
                <a:solidFill>
                  <a:srgbClr val="C00000"/>
                </a:solidFill>
              </a:rPr>
              <a:t>y</a:t>
            </a:r>
            <a:r>
              <a:rPr lang="en-US" sz="4400" b="1" dirty="0" smtClean="0">
                <a:solidFill>
                  <a:srgbClr val="C00000"/>
                </a:solidFill>
              </a:rPr>
              <a:t> = -13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31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00296" y="2770986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Solve the system of equations by converting to a matrix equation and using the inverse of the coefficient matrix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71700"/>
            <a:ext cx="284295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0" y="3314700"/>
            <a:ext cx="29097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</a:rPr>
              <a:t>x</a:t>
            </a:r>
            <a:r>
              <a:rPr lang="en-US" sz="4400" b="1" dirty="0" smtClean="0">
                <a:solidFill>
                  <a:srgbClr val="C00000"/>
                </a:solidFill>
              </a:rPr>
              <a:t> = –3, </a:t>
            </a:r>
            <a:r>
              <a:rPr lang="en-US" sz="4400" b="1" i="1" dirty="0" smtClean="0">
                <a:solidFill>
                  <a:srgbClr val="C00000"/>
                </a:solidFill>
              </a:rPr>
              <a:t>y</a:t>
            </a:r>
            <a:r>
              <a:rPr lang="en-US" sz="4400" b="1" dirty="0" smtClean="0">
                <a:solidFill>
                  <a:srgbClr val="C00000"/>
                </a:solidFill>
              </a:rPr>
              <a:t> = 1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32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00296" y="2770986"/>
            <a:ext cx="3581400" cy="153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43100"/>
            <a:ext cx="311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Solve the system of equations by converting to a matrix equation and using the inverse of the coefficient matrix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3695700"/>
            <a:ext cx="39116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x</a:t>
            </a:r>
            <a:r>
              <a:rPr lang="en-US" sz="4000" b="1" dirty="0" smtClean="0">
                <a:solidFill>
                  <a:srgbClr val="C00000"/>
                </a:solidFill>
              </a:rPr>
              <a:t> = 1, </a:t>
            </a:r>
            <a:r>
              <a:rPr lang="en-US" sz="4000" b="1" i="1" dirty="0" smtClean="0">
                <a:solidFill>
                  <a:srgbClr val="C00000"/>
                </a:solidFill>
              </a:rPr>
              <a:t>y</a:t>
            </a:r>
            <a:r>
              <a:rPr lang="en-US" sz="4000" b="1" dirty="0" smtClean="0">
                <a:solidFill>
                  <a:srgbClr val="C00000"/>
                </a:solidFill>
              </a:rPr>
              <a:t> = -2, </a:t>
            </a:r>
            <a:r>
              <a:rPr lang="en-US" sz="4000" b="1" i="1" dirty="0" smtClean="0">
                <a:solidFill>
                  <a:srgbClr val="C00000"/>
                </a:solidFill>
              </a:rPr>
              <a:t>z</a:t>
            </a:r>
            <a:r>
              <a:rPr lang="en-US" sz="4000" b="1" dirty="0" smtClean="0">
                <a:solidFill>
                  <a:srgbClr val="C00000"/>
                </a:solidFill>
              </a:rPr>
              <a:t> = -1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33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419600" y="3511086"/>
            <a:ext cx="4462096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Use a calculator that can perform matrix operations to solve the system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859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724400" y="3695700"/>
            <a:ext cx="42354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</a:rPr>
              <a:t>x</a:t>
            </a:r>
            <a:r>
              <a:rPr lang="en-US" sz="4400" b="1" dirty="0" smtClean="0">
                <a:solidFill>
                  <a:srgbClr val="C00000"/>
                </a:solidFill>
              </a:rPr>
              <a:t> = 4, </a:t>
            </a:r>
            <a:r>
              <a:rPr lang="en-US" sz="4400" b="1" i="1" dirty="0" smtClean="0">
                <a:solidFill>
                  <a:srgbClr val="C00000"/>
                </a:solidFill>
              </a:rPr>
              <a:t>y</a:t>
            </a:r>
            <a:r>
              <a:rPr lang="en-US" sz="4400" b="1" dirty="0" smtClean="0">
                <a:solidFill>
                  <a:srgbClr val="C00000"/>
                </a:solidFill>
              </a:rPr>
              <a:t> = 24, </a:t>
            </a:r>
            <a:r>
              <a:rPr lang="en-US" sz="4400" b="1" i="1" dirty="0" smtClean="0">
                <a:solidFill>
                  <a:srgbClr val="C00000"/>
                </a:solidFill>
              </a:rPr>
              <a:t>z</a:t>
            </a:r>
            <a:r>
              <a:rPr lang="en-US" sz="4400" b="1" dirty="0" smtClean="0">
                <a:solidFill>
                  <a:srgbClr val="C00000"/>
                </a:solidFill>
              </a:rPr>
              <a:t> = 8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34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724400" y="3309543"/>
            <a:ext cx="441376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Solve the matrix equation by multiplying each side by the appropriate inverse matrix.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09700"/>
            <a:ext cx="19545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409700"/>
            <a:ext cx="474412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2800" y="3238500"/>
            <a:ext cx="3429000" cy="147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35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276600" y="3238500"/>
            <a:ext cx="4868839" cy="1474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231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the inverse of the matrix.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28700"/>
            <a:ext cx="234965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43601" y="1993515"/>
            <a:ext cx="2333626" cy="186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36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62695" y="1780386"/>
            <a:ext cx="3581400" cy="2448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28700"/>
            <a:ext cx="2573601" cy="17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7231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the inverse of the matrix.</a:t>
            </a:r>
            <a:endParaRPr lang="en-US" sz="4400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06641" y="1926034"/>
            <a:ext cx="3075149" cy="215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37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870903" y="1401344"/>
            <a:ext cx="3581400" cy="2827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04900"/>
            <a:ext cx="338419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7231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Find the inverse of the matrix.</a:t>
            </a:r>
            <a:endParaRPr lang="en-US" sz="4400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71400" y="2400300"/>
            <a:ext cx="2939138" cy="145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38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850269" y="2247900"/>
            <a:ext cx="3581400" cy="1610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" y="876300"/>
            <a:ext cx="453874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7153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Solve the system of Equations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009900"/>
            <a:ext cx="16546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(3, 8)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300296" y="2770986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8305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Find the determinant of the matrix if it exists.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38300"/>
            <a:ext cx="290786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43800" y="260350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7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657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39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300296" y="2770986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09700"/>
            <a:ext cx="432267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8305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Find the determinant of the matrix if it exists.</a:t>
            </a:r>
            <a:endParaRPr lang="en-US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6781800" y="3390900"/>
            <a:ext cx="17572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52,000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40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410200" y="3237063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Identify the matrix which does not have an inverse.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1562100"/>
            <a:ext cx="2205037" cy="139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1" y="1562100"/>
            <a:ext cx="2052637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562100"/>
            <a:ext cx="19812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213100"/>
            <a:ext cx="2057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3213100"/>
            <a:ext cx="182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41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9356688">
            <a:off x="343575" y="2946399"/>
            <a:ext cx="457200" cy="5334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79318" y="2945085"/>
            <a:ext cx="819961" cy="847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5108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Use Cramer's Rule to solve the system.</a:t>
            </a:r>
            <a:endParaRPr lang="en-US" sz="2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647700"/>
            <a:ext cx="310896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29200" y="3543300"/>
            <a:ext cx="1667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(42, 6)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42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322380" y="3543300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8386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Use Cramer's Rule to solve the system.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28700"/>
            <a:ext cx="304038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19800" y="3162300"/>
            <a:ext cx="1667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(10, 8)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43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410200" y="3237063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04900"/>
            <a:ext cx="2895600" cy="200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8386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Use Cramer's Rule to solve the system.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4191000" y="3543300"/>
            <a:ext cx="41120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x</a:t>
            </a:r>
            <a:r>
              <a:rPr lang="en-US" sz="4000" b="1" dirty="0" smtClean="0">
                <a:solidFill>
                  <a:srgbClr val="C00000"/>
                </a:solidFill>
              </a:rPr>
              <a:t> = 9, </a:t>
            </a:r>
            <a:r>
              <a:rPr lang="en-US" sz="4000" b="1" i="1" dirty="0" smtClean="0">
                <a:solidFill>
                  <a:srgbClr val="C00000"/>
                </a:solidFill>
              </a:rPr>
              <a:t>y</a:t>
            </a:r>
            <a:r>
              <a:rPr lang="en-US" sz="4000" b="1" dirty="0" smtClean="0">
                <a:solidFill>
                  <a:srgbClr val="C00000"/>
                </a:solidFill>
              </a:rPr>
              <a:t> = 1, </a:t>
            </a:r>
            <a:r>
              <a:rPr lang="en-US" sz="4000" b="1" i="1" dirty="0" smtClean="0">
                <a:solidFill>
                  <a:srgbClr val="C00000"/>
                </a:solidFill>
              </a:rPr>
              <a:t>z</a:t>
            </a:r>
            <a:r>
              <a:rPr lang="en-US" sz="4000" b="1" dirty="0" smtClean="0">
                <a:solidFill>
                  <a:srgbClr val="C00000"/>
                </a:solidFill>
              </a:rPr>
              <a:t> = –21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44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191000" y="3237063"/>
            <a:ext cx="48006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800100"/>
            <a:ext cx="387784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8386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Use Cramer's Rule to solve the system.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3848100"/>
            <a:ext cx="48574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x</a:t>
            </a:r>
            <a:r>
              <a:rPr lang="en-US" sz="4000" b="1" dirty="0" smtClean="0">
                <a:solidFill>
                  <a:srgbClr val="C00000"/>
                </a:solidFill>
              </a:rPr>
              <a:t> = 2, </a:t>
            </a:r>
            <a:r>
              <a:rPr lang="en-US" sz="4000" b="1" i="1" dirty="0" smtClean="0">
                <a:solidFill>
                  <a:srgbClr val="C00000"/>
                </a:solidFill>
              </a:rPr>
              <a:t>y</a:t>
            </a:r>
            <a:r>
              <a:rPr lang="en-US" sz="4000" b="1" dirty="0" smtClean="0">
                <a:solidFill>
                  <a:srgbClr val="C00000"/>
                </a:solidFill>
              </a:rPr>
              <a:t> = 7, </a:t>
            </a:r>
            <a:r>
              <a:rPr lang="en-US" sz="4000" b="1" i="1" dirty="0" smtClean="0">
                <a:solidFill>
                  <a:srgbClr val="C00000"/>
                </a:solidFill>
              </a:rPr>
              <a:t>z</a:t>
            </a:r>
            <a:r>
              <a:rPr lang="en-US" sz="4000" b="1" dirty="0" smtClean="0">
                <a:solidFill>
                  <a:srgbClr val="C00000"/>
                </a:solidFill>
              </a:rPr>
              <a:t> = 7, </a:t>
            </a:r>
            <a:r>
              <a:rPr lang="en-US" sz="4000" b="1" i="1" dirty="0" smtClean="0">
                <a:solidFill>
                  <a:srgbClr val="C00000"/>
                </a:solidFill>
              </a:rPr>
              <a:t>w</a:t>
            </a:r>
            <a:r>
              <a:rPr lang="en-US" sz="4000" b="1" dirty="0" smtClean="0">
                <a:solidFill>
                  <a:srgbClr val="C00000"/>
                </a:solidFill>
              </a:rPr>
              <a:t> –6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45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81400" y="3478872"/>
            <a:ext cx="54102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Use a determinant to find the area of triangle with the given vertices.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85900"/>
            <a:ext cx="44566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(–1, 3), (2, 7), (5, –6)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10400" y="3162300"/>
            <a:ext cx="1143001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46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 bwMode="white">
          <a:xfrm>
            <a:off x="5410200" y="3237063"/>
            <a:ext cx="3581400" cy="1393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Write the form of the partial fraction decomposition of the function. Do not determine the numerical values of the coefficients.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38300"/>
            <a:ext cx="38010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14800" y="3238500"/>
            <a:ext cx="4717179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47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953413" y="3237062"/>
            <a:ext cx="5038187" cy="12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38300"/>
            <a:ext cx="363061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Write the form of the partial fraction decomposition of the function. Do not determine the numerical values of the coefficients.</a:t>
            </a:r>
            <a:endParaRPr lang="en-US" sz="3200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31955" y="3086100"/>
            <a:ext cx="4169145" cy="127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48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572000" y="3086100"/>
            <a:ext cx="4419600" cy="1228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6522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Solve the system of Equations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76300"/>
            <a:ext cx="39570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3771900"/>
            <a:ext cx="63033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(6, 3), (–6, 3), (6, –3), (–6, –3)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743200" y="3402672"/>
            <a:ext cx="6241177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Write the form of the partial fraction decomposition of the function. Do not determine the numerical values of the coefficients.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38300"/>
            <a:ext cx="36529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81562" y="3467100"/>
            <a:ext cx="6538564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49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05000" y="3421861"/>
            <a:ext cx="70866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38300"/>
            <a:ext cx="394301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Write the form of the partial fraction decomposition of the function. Do not determine the numerical values of the coefficients.</a:t>
            </a:r>
            <a:endParaRPr lang="en-US" sz="3200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94582" y="3390900"/>
            <a:ext cx="5039856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50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733800" y="3237062"/>
            <a:ext cx="5257800" cy="13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14500"/>
            <a:ext cx="2286000" cy="132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42862" y="3314700"/>
            <a:ext cx="5253488" cy="125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Write the form of the partial fraction decomposition of the function. Do not determine the numerical values of the coefficients.</a:t>
            </a:r>
            <a:endParaRPr lang="en-US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51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429000" y="3237062"/>
            <a:ext cx="5562600" cy="1337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38300"/>
            <a:ext cx="405843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Write the form of the partial fraction decomposition of the function. Do not determine the numerical values of the coefficients.</a:t>
            </a:r>
            <a:endParaRPr lang="en-US" sz="3200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" y="3314700"/>
            <a:ext cx="8305800" cy="117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52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685800" y="3237063"/>
            <a:ext cx="8305800" cy="1250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partial fraction decomposition of the rational function.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09700"/>
            <a:ext cx="178967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24400" y="2942044"/>
            <a:ext cx="3495675" cy="137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53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572000" y="2942044"/>
            <a:ext cx="4419600" cy="1372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85900"/>
            <a:ext cx="303121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12904" y="3238500"/>
            <a:ext cx="3616771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partial fraction decomposition of the rational function.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54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953000" y="3086100"/>
            <a:ext cx="4038600" cy="1228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1333500"/>
            <a:ext cx="37944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00267" y="3238500"/>
            <a:ext cx="4043621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partial fraction decomposition of the rational function.</a:t>
            </a:r>
            <a:endParaRPr lang="en-US" sz="4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55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962400" y="3237063"/>
            <a:ext cx="50292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33500"/>
            <a:ext cx="417913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80996" y="3086100"/>
            <a:ext cx="462959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partial fraction decomposition of the rational function.</a:t>
            </a:r>
            <a:endParaRPr lang="en-US" sz="4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56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581400" y="3117630"/>
            <a:ext cx="5423848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85900"/>
            <a:ext cx="280416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69448" y="3009900"/>
            <a:ext cx="4231616" cy="14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partial fraction decomposition of the rational function.</a:t>
            </a:r>
            <a:endParaRPr lang="en-US" sz="4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57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114800" y="3009900"/>
            <a:ext cx="4876800" cy="1304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09700"/>
            <a:ext cx="346509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90232" y="3238500"/>
            <a:ext cx="3739431" cy="127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partial fraction decomposition of the rational function.</a:t>
            </a:r>
            <a:endParaRPr lang="en-US" sz="4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58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800600" y="3237063"/>
            <a:ext cx="4191000" cy="1273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equations and their graphs are given. Find the intersection point(s) of the graphs by solving the system.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38300"/>
            <a:ext cx="441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181100"/>
            <a:ext cx="3810000" cy="182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67400" y="3695700"/>
            <a:ext cx="2864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(8, 3), (0, –1)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410200" y="3352800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1485900"/>
            <a:ext cx="464730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65778" y="3314700"/>
            <a:ext cx="3701972" cy="111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partial fraction decomposition of the rational function.</a:t>
            </a:r>
            <a:endParaRPr lang="en-US" sz="4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59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800600" y="3237062"/>
            <a:ext cx="4191000" cy="1197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85900"/>
            <a:ext cx="55425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85138" y="3162300"/>
            <a:ext cx="4477826" cy="118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Find the partial fraction decomposition of the rational function.</a:t>
            </a:r>
            <a:endParaRPr lang="en-US" sz="4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6700"/>
            <a:ext cx="83081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60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733800" y="3237063"/>
            <a:ext cx="52578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552700"/>
            <a:ext cx="27241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0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571500"/>
            <a:ext cx="163304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333500"/>
            <a:ext cx="325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2628900"/>
            <a:ext cx="335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61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410200" y="2552700"/>
            <a:ext cx="3581400" cy="1761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723900"/>
            <a:ext cx="838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333500"/>
            <a:ext cx="2998952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086100"/>
            <a:ext cx="246828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162300"/>
            <a:ext cx="27516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62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410200" y="3237063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009900"/>
            <a:ext cx="3035300" cy="154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647700"/>
            <a:ext cx="1066800" cy="67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333500"/>
            <a:ext cx="325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781300"/>
            <a:ext cx="2832100" cy="178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63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518150" y="2781869"/>
            <a:ext cx="3581400" cy="1771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723900"/>
            <a:ext cx="96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857500"/>
            <a:ext cx="3124200" cy="146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028700"/>
            <a:ext cx="1585768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1714500"/>
            <a:ext cx="1746250" cy="257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64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410200" y="1714500"/>
            <a:ext cx="3581400" cy="2599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71500"/>
            <a:ext cx="84709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333500"/>
            <a:ext cx="325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3390900"/>
            <a:ext cx="228176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65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410200" y="3237063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33500"/>
            <a:ext cx="325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628900"/>
            <a:ext cx="335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647700"/>
            <a:ext cx="1636986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162300"/>
            <a:ext cx="305876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66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410200" y="3237062"/>
            <a:ext cx="3581400" cy="1214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028700"/>
            <a:ext cx="2901950" cy="152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781300"/>
            <a:ext cx="1883664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67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410200" y="2554468"/>
            <a:ext cx="3581400" cy="1759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04900"/>
            <a:ext cx="2921000" cy="192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2324100"/>
            <a:ext cx="37973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68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876800" y="2324100"/>
            <a:ext cx="4114800" cy="1990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Solve the system of Equations</a:t>
            </a:r>
            <a:endParaRPr lang="en-US" sz="40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76300"/>
            <a:ext cx="3505200" cy="21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57800" y="2933700"/>
            <a:ext cx="3134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(1, 0), (–1, 0)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300296" y="2770986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57300"/>
            <a:ext cx="28448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2476500"/>
            <a:ext cx="3022600" cy="212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8845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69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436947" y="2324100"/>
            <a:ext cx="3581400" cy="2297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18. 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(45, 9)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57283"/>
            <a:ext cx="1911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(–20, 5), (20, –5)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9744" y="1057393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(3, 8)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099" y="1519058"/>
            <a:ext cx="385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(6, 3), (–6, 3), (6, –3), (–6, –3)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8340" y="200517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(8, 3), (0, –1)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594" y="247203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(1, 0), (–1, 0)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5648" y="2933700"/>
            <a:ext cx="1211115" cy="4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39744" y="3312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(6, 3)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8125" y="3740357"/>
            <a:ext cx="3428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length is 40 cm, width is 21 cm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8340" y="4170906"/>
            <a:ext cx="1219861" cy="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4000" y="88662"/>
            <a:ext cx="1738313" cy="6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34012" y="662139"/>
            <a:ext cx="1538287" cy="39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5181600" y="1057392"/>
            <a:ext cx="2786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 dimes, 10 quarters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5242" y="1457502"/>
            <a:ext cx="2614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speed in still air is 117 mi/h, 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the wind is blowing 27 mi/h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69173" y="1943619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100 milliliters of the first brine solution, 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900 milliliters of the second brine solution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65242" y="2477153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x</a:t>
            </a:r>
            <a:r>
              <a:rPr lang="en-US" sz="2000" b="1" dirty="0" smtClean="0">
                <a:solidFill>
                  <a:srgbClr val="C00000"/>
                </a:solidFill>
              </a:rPr>
              <a:t> = –3, </a:t>
            </a:r>
            <a:r>
              <a:rPr lang="en-US" sz="2000" b="1" i="1" dirty="0" smtClean="0">
                <a:solidFill>
                  <a:srgbClr val="C00000"/>
                </a:solidFill>
              </a:rPr>
              <a:t>y</a:t>
            </a:r>
            <a:r>
              <a:rPr lang="en-US" sz="2000" b="1" dirty="0" smtClean="0">
                <a:solidFill>
                  <a:srgbClr val="C00000"/>
                </a:solidFill>
              </a:rPr>
              <a:t> = 4, </a:t>
            </a:r>
            <a:r>
              <a:rPr lang="en-US" sz="2000" b="1" i="1" dirty="0" smtClean="0">
                <a:solidFill>
                  <a:srgbClr val="C00000"/>
                </a:solidFill>
              </a:rPr>
              <a:t>z</a:t>
            </a:r>
            <a:r>
              <a:rPr lang="en-US" sz="2000" b="1" dirty="0" smtClean="0">
                <a:solidFill>
                  <a:srgbClr val="C00000"/>
                </a:solidFill>
              </a:rPr>
              <a:t> = –1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1165" y="2908263"/>
            <a:ext cx="1460240" cy="80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5313792" y="3709241"/>
            <a:ext cx="3581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The system is inconsistent.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34012" y="4170906"/>
            <a:ext cx="3223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= 5</a:t>
            </a:r>
            <a:r>
              <a:rPr lang="en-US" sz="2400" b="1" i="1" dirty="0" smtClean="0">
                <a:solidFill>
                  <a:srgbClr val="C00000"/>
                </a:solidFill>
              </a:rPr>
              <a:t>t</a:t>
            </a:r>
            <a:r>
              <a:rPr lang="en-US" sz="2400" b="1" dirty="0" smtClean="0">
                <a:solidFill>
                  <a:srgbClr val="C00000"/>
                </a:solidFill>
              </a:rPr>
              <a:t> + 2, </a:t>
            </a:r>
            <a:r>
              <a:rPr lang="en-US" sz="2400" b="1" i="1" dirty="0" smtClean="0">
                <a:solidFill>
                  <a:srgbClr val="C00000"/>
                </a:solidFill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</a:rPr>
              <a:t> = 2</a:t>
            </a:r>
            <a:r>
              <a:rPr lang="en-US" sz="2400" b="1" i="1" dirty="0" smtClean="0">
                <a:solidFill>
                  <a:srgbClr val="C00000"/>
                </a:solidFill>
              </a:rPr>
              <a:t>t</a:t>
            </a:r>
            <a:r>
              <a:rPr lang="en-US" sz="2400" b="1" dirty="0" smtClean="0">
                <a:solidFill>
                  <a:srgbClr val="C00000"/>
                </a:solidFill>
              </a:rPr>
              <a:t> +2, </a:t>
            </a:r>
            <a:r>
              <a:rPr lang="en-US" sz="2400" b="1" i="1" dirty="0" smtClean="0">
                <a:solidFill>
                  <a:srgbClr val="C00000"/>
                </a:solidFill>
              </a:rPr>
              <a:t>z</a:t>
            </a:r>
            <a:r>
              <a:rPr lang="en-US" sz="2400" b="1" dirty="0" smtClean="0">
                <a:solidFill>
                  <a:srgbClr val="C00000"/>
                </a:solidFill>
              </a:rPr>
              <a:t> = </a:t>
            </a:r>
            <a:r>
              <a:rPr lang="en-US" sz="2400" b="1" i="1" dirty="0" smtClean="0">
                <a:solidFill>
                  <a:srgbClr val="C00000"/>
                </a:solidFill>
              </a:rPr>
              <a:t>t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0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0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0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8200" y="1706"/>
            <a:ext cx="150876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4600" y="571500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No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085677"/>
            <a:ext cx="3854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The matrix operation is impossible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40130" y="1512514"/>
            <a:ext cx="1104900" cy="72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88320" y="1872806"/>
            <a:ext cx="1274006" cy="68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79868" y="2541717"/>
            <a:ext cx="2519363" cy="40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57791" y="2951129"/>
            <a:ext cx="1609209" cy="37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99231" y="3028368"/>
            <a:ext cx="1075258" cy="62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6870" y="3579172"/>
            <a:ext cx="935730" cy="69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5030" y="4076700"/>
            <a:ext cx="1204269" cy="66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4000" y="59110"/>
            <a:ext cx="1444303" cy="84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858000" y="633055"/>
            <a:ext cx="1632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x</a:t>
            </a:r>
            <a:r>
              <a:rPr lang="en-US" sz="2000" b="1" dirty="0" smtClean="0">
                <a:solidFill>
                  <a:srgbClr val="C00000"/>
                </a:solidFill>
              </a:rPr>
              <a:t> = 10, </a:t>
            </a:r>
            <a:r>
              <a:rPr lang="en-US" sz="2000" b="1" i="1" dirty="0" smtClean="0">
                <a:solidFill>
                  <a:srgbClr val="C00000"/>
                </a:solidFill>
              </a:rPr>
              <a:t>y</a:t>
            </a:r>
            <a:r>
              <a:rPr lang="en-US" sz="2000" b="1" dirty="0" smtClean="0">
                <a:solidFill>
                  <a:srgbClr val="C00000"/>
                </a:solidFill>
              </a:rPr>
              <a:t> = -13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28313" y="1024122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= –3, </a:t>
            </a:r>
            <a:r>
              <a:rPr lang="en-US" sz="2400" b="1" i="1" dirty="0" smtClean="0">
                <a:solidFill>
                  <a:srgbClr val="C00000"/>
                </a:solidFill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</a:rPr>
              <a:t> = 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8313" y="1512514"/>
            <a:ext cx="2420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= 1, </a:t>
            </a:r>
            <a:r>
              <a:rPr lang="en-US" sz="2400" b="1" i="1" dirty="0" smtClean="0">
                <a:solidFill>
                  <a:srgbClr val="C00000"/>
                </a:solidFill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</a:rPr>
              <a:t> = -2, </a:t>
            </a:r>
            <a:r>
              <a:rPr lang="en-US" sz="2400" b="1" i="1" dirty="0" smtClean="0">
                <a:solidFill>
                  <a:srgbClr val="C00000"/>
                </a:solidFill>
              </a:rPr>
              <a:t>z</a:t>
            </a:r>
            <a:r>
              <a:rPr lang="en-US" sz="2400" b="1" dirty="0" smtClean="0">
                <a:solidFill>
                  <a:srgbClr val="C00000"/>
                </a:solidFill>
              </a:rPr>
              <a:t> = -1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14246" y="1909781"/>
            <a:ext cx="2387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= 4, </a:t>
            </a:r>
            <a:r>
              <a:rPr lang="en-US" sz="2400" b="1" i="1" dirty="0" smtClean="0">
                <a:solidFill>
                  <a:srgbClr val="C00000"/>
                </a:solidFill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</a:rPr>
              <a:t> = 24, </a:t>
            </a:r>
            <a:r>
              <a:rPr lang="en-US" sz="2400" b="1" i="1" dirty="0" smtClean="0">
                <a:solidFill>
                  <a:srgbClr val="C00000"/>
                </a:solidFill>
              </a:rPr>
              <a:t>z</a:t>
            </a:r>
            <a:r>
              <a:rPr lang="en-US" sz="2400" b="1" dirty="0" smtClean="0">
                <a:solidFill>
                  <a:srgbClr val="C00000"/>
                </a:solidFill>
              </a:rPr>
              <a:t> = 8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20" name="Picture 19"/>
          <p:cNvPicPr/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01438" y="2002736"/>
            <a:ext cx="1714500" cy="73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/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47975" y="2515456"/>
            <a:ext cx="1281470" cy="102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43801" y="2803384"/>
            <a:ext cx="1493794" cy="104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47974" y="3522527"/>
            <a:ext cx="1610025" cy="88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7165836" y="41791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0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0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US" dirty="0"/>
              <a:t> </a:t>
            </a:r>
            <a:r>
              <a:rPr lang="en-US" dirty="0" smtClean="0"/>
              <a:t>A 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9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49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14300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52,000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8795" y="1104900"/>
            <a:ext cx="992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(42, 6)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1485900"/>
            <a:ext cx="992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(10, 8)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3776" y="1947565"/>
            <a:ext cx="2541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= 9, </a:t>
            </a:r>
            <a:r>
              <a:rPr lang="en-US" sz="2400" b="1" i="1" dirty="0" smtClean="0">
                <a:solidFill>
                  <a:srgbClr val="C00000"/>
                </a:solidFill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</a:rPr>
              <a:t> = 1, </a:t>
            </a:r>
            <a:r>
              <a:rPr lang="en-US" sz="2400" b="1" i="1" dirty="0" smtClean="0">
                <a:solidFill>
                  <a:srgbClr val="C00000"/>
                </a:solidFill>
              </a:rPr>
              <a:t>z</a:t>
            </a:r>
            <a:r>
              <a:rPr lang="en-US" sz="2400" b="1" dirty="0" smtClean="0">
                <a:solidFill>
                  <a:srgbClr val="C00000"/>
                </a:solidFill>
              </a:rPr>
              <a:t> = –21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8795" y="2324100"/>
            <a:ext cx="2988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= 2, </a:t>
            </a:r>
            <a:r>
              <a:rPr lang="en-US" sz="2400" b="1" i="1" dirty="0" smtClean="0">
                <a:solidFill>
                  <a:srgbClr val="C00000"/>
                </a:solidFill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</a:rPr>
              <a:t> = 7, </a:t>
            </a:r>
            <a:r>
              <a:rPr lang="en-US" sz="2400" b="1" i="1" dirty="0" smtClean="0">
                <a:solidFill>
                  <a:srgbClr val="C00000"/>
                </a:solidFill>
              </a:rPr>
              <a:t>z</a:t>
            </a:r>
            <a:r>
              <a:rPr lang="en-US" sz="2400" b="1" dirty="0" smtClean="0">
                <a:solidFill>
                  <a:srgbClr val="C00000"/>
                </a:solidFill>
              </a:rPr>
              <a:t> = 7, </a:t>
            </a:r>
            <a:r>
              <a:rPr lang="en-US" sz="2400" b="1" i="1" dirty="0" smtClean="0">
                <a:solidFill>
                  <a:srgbClr val="C00000"/>
                </a:solidFill>
              </a:rPr>
              <a:t>w</a:t>
            </a:r>
            <a:r>
              <a:rPr lang="en-US" sz="2400" b="1" dirty="0" smtClean="0">
                <a:solidFill>
                  <a:srgbClr val="C00000"/>
                </a:solidFill>
              </a:rPr>
              <a:t> –6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46607" y="2549411"/>
            <a:ext cx="668502" cy="85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09502" y="3194395"/>
            <a:ext cx="2659779" cy="71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83776" y="3911379"/>
            <a:ext cx="2084573" cy="63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50844" y="114300"/>
            <a:ext cx="326928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50844" y="630238"/>
            <a:ext cx="2301418" cy="55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04988" y="1303058"/>
            <a:ext cx="2197906" cy="52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09004" y="1964048"/>
            <a:ext cx="3929309" cy="55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74149" y="2409230"/>
            <a:ext cx="1431451" cy="5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29926" y="2730945"/>
            <a:ext cx="1808387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60976" y="3231358"/>
            <a:ext cx="2303674" cy="551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/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38032" y="3782774"/>
            <a:ext cx="2531817" cy="60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240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7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7"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67"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68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69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4400" y="0"/>
            <a:ext cx="1947864" cy="64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47916" y="495300"/>
            <a:ext cx="1795463" cy="61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2000" y="1072262"/>
            <a:ext cx="1676400" cy="50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38399" y="1548431"/>
            <a:ext cx="2238913" cy="5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4940" y="1844301"/>
            <a:ext cx="13620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2399066"/>
            <a:ext cx="137583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2499" y="2646716"/>
            <a:ext cx="1587500" cy="80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13957" y="3105758"/>
            <a:ext cx="566644" cy="83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6516" y="3752956"/>
            <a:ext cx="1367367" cy="37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4026" y="4069497"/>
            <a:ext cx="1529382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57800" y="26062"/>
            <a:ext cx="111556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95331" y="861948"/>
            <a:ext cx="189865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82821" y="2047317"/>
            <a:ext cx="1511300" cy="1060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240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Thanks to </a:t>
            </a:r>
            <a:r>
              <a:rPr lang="en-US" dirty="0" err="1" smtClean="0"/>
              <a:t>MrFrontius.com</a:t>
            </a:r>
            <a:r>
              <a:rPr lang="en-US" smtClean="0"/>
              <a:t>!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0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153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Solve the system of Equations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76300"/>
            <a:ext cx="411707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3467100"/>
            <a:ext cx="342091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7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325915" y="3467100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Review Problems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153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Solve the system of Equations</a:t>
            </a:r>
            <a:endParaRPr lang="en-US" sz="4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00100"/>
            <a:ext cx="2362200" cy="197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62800" y="354330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(6, 3)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86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8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372100" y="3324969"/>
            <a:ext cx="3581400" cy="1077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2396</TotalTime>
  <Words>1679</Words>
  <Application>Microsoft Macintosh PowerPoint</Application>
  <PresentationFormat>On-screen Show (16:10)</PresentationFormat>
  <Paragraphs>412</Paragraphs>
  <Slides>75</Slides>
  <Notes>74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Jeff01</vt:lpstr>
      <vt:lpstr>PowerPoint Presentation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PowerPoint Presentation</vt:lpstr>
    </vt:vector>
  </TitlesOfParts>
  <Company>Wall to Wall Stencils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Fronius</dc:creator>
  <cp:lastModifiedBy>Joe Perone</cp:lastModifiedBy>
  <cp:revision>161</cp:revision>
  <dcterms:created xsi:type="dcterms:W3CDTF">2012-01-14T13:33:11Z</dcterms:created>
  <dcterms:modified xsi:type="dcterms:W3CDTF">2013-03-06T13:24:03Z</dcterms:modified>
</cp:coreProperties>
</file>