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embeddings/oleObject4.bin" ContentType="application/vnd.openxmlformats-officedocument.oleObject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3" r:id="rId1"/>
    <p:sldMasterId id="2147483685" r:id="rId2"/>
  </p:sldMasterIdLst>
  <p:notesMasterIdLst>
    <p:notesMasterId r:id="rId50"/>
  </p:notesMasterIdLst>
  <p:sldIdLst>
    <p:sldId id="260" r:id="rId3"/>
    <p:sldId id="257" r:id="rId4"/>
    <p:sldId id="258" r:id="rId5"/>
    <p:sldId id="259" r:id="rId6"/>
    <p:sldId id="261" r:id="rId7"/>
    <p:sldId id="262" r:id="rId8"/>
    <p:sldId id="263" r:id="rId9"/>
    <p:sldId id="264" r:id="rId10"/>
    <p:sldId id="265" r:id="rId11"/>
    <p:sldId id="293" r:id="rId12"/>
    <p:sldId id="294" r:id="rId13"/>
    <p:sldId id="295" r:id="rId14"/>
    <p:sldId id="296" r:id="rId15"/>
    <p:sldId id="297" r:id="rId16"/>
    <p:sldId id="298" r:id="rId17"/>
    <p:sldId id="299" r:id="rId18"/>
    <p:sldId id="300" r:id="rId19"/>
    <p:sldId id="301" r:id="rId20"/>
    <p:sldId id="302" r:id="rId21"/>
    <p:sldId id="266" r:id="rId22"/>
    <p:sldId id="303" r:id="rId23"/>
    <p:sldId id="267" r:id="rId24"/>
    <p:sldId id="268" r:id="rId25"/>
    <p:sldId id="269" r:id="rId26"/>
    <p:sldId id="270" r:id="rId27"/>
    <p:sldId id="271" r:id="rId28"/>
    <p:sldId id="272" r:id="rId29"/>
    <p:sldId id="273" r:id="rId30"/>
    <p:sldId id="274" r:id="rId31"/>
    <p:sldId id="275" r:id="rId32"/>
    <p:sldId id="276" r:id="rId33"/>
    <p:sldId id="277" r:id="rId34"/>
    <p:sldId id="278" r:id="rId35"/>
    <p:sldId id="279" r:id="rId36"/>
    <p:sldId id="280" r:id="rId37"/>
    <p:sldId id="281" r:id="rId38"/>
    <p:sldId id="282" r:id="rId39"/>
    <p:sldId id="283" r:id="rId40"/>
    <p:sldId id="284" r:id="rId41"/>
    <p:sldId id="285" r:id="rId42"/>
    <p:sldId id="286" r:id="rId43"/>
    <p:sldId id="287" r:id="rId44"/>
    <p:sldId id="288" r:id="rId45"/>
    <p:sldId id="289" r:id="rId46"/>
    <p:sldId id="290" r:id="rId47"/>
    <p:sldId id="291" r:id="rId48"/>
    <p:sldId id="292" r:id="rId4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9818" autoAdjust="0"/>
  </p:normalViewPr>
  <p:slideViewPr>
    <p:cSldViewPr snapToGrid="0" snapToObjects="1">
      <p:cViewPr>
        <p:scale>
          <a:sx n="108" d="100"/>
          <a:sy n="108" d="100"/>
        </p:scale>
        <p:origin x="-816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50" Type="http://schemas.openxmlformats.org/officeDocument/2006/relationships/notesMaster" Target="notesMasters/notesMaster1.xml"/><Relationship Id="rId51" Type="http://schemas.openxmlformats.org/officeDocument/2006/relationships/printerSettings" Target="printerSettings/printerSettings1.bin"/><Relationship Id="rId52" Type="http://schemas.openxmlformats.org/officeDocument/2006/relationships/presProps" Target="presProps.xml"/><Relationship Id="rId53" Type="http://schemas.openxmlformats.org/officeDocument/2006/relationships/viewProps" Target="viewProps.xml"/><Relationship Id="rId54" Type="http://schemas.openxmlformats.org/officeDocument/2006/relationships/theme" Target="theme/theme1.xml"/><Relationship Id="rId55" Type="http://schemas.openxmlformats.org/officeDocument/2006/relationships/tableStyles" Target="tableStyles.xml"/><Relationship Id="rId40" Type="http://schemas.openxmlformats.org/officeDocument/2006/relationships/slide" Target="slides/slide38.xml"/><Relationship Id="rId41" Type="http://schemas.openxmlformats.org/officeDocument/2006/relationships/slide" Target="slides/slide39.xml"/><Relationship Id="rId42" Type="http://schemas.openxmlformats.org/officeDocument/2006/relationships/slide" Target="slides/slide40.xml"/><Relationship Id="rId43" Type="http://schemas.openxmlformats.org/officeDocument/2006/relationships/slide" Target="slides/slide41.xml"/><Relationship Id="rId44" Type="http://schemas.openxmlformats.org/officeDocument/2006/relationships/slide" Target="slides/slide42.xml"/><Relationship Id="rId45" Type="http://schemas.openxmlformats.org/officeDocument/2006/relationships/slide" Target="slides/slide43.xml"/><Relationship Id="rId46" Type="http://schemas.openxmlformats.org/officeDocument/2006/relationships/slide" Target="slides/slide44.xml"/><Relationship Id="rId47" Type="http://schemas.openxmlformats.org/officeDocument/2006/relationships/slide" Target="slides/slide45.xml"/><Relationship Id="rId48" Type="http://schemas.openxmlformats.org/officeDocument/2006/relationships/slide" Target="slides/slide46.xml"/><Relationship Id="rId49" Type="http://schemas.openxmlformats.org/officeDocument/2006/relationships/slide" Target="slides/slide4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30" Type="http://schemas.openxmlformats.org/officeDocument/2006/relationships/slide" Target="slides/slide28.xml"/><Relationship Id="rId31" Type="http://schemas.openxmlformats.org/officeDocument/2006/relationships/slide" Target="slides/slide29.xml"/><Relationship Id="rId32" Type="http://schemas.openxmlformats.org/officeDocument/2006/relationships/slide" Target="slides/slide30.xml"/><Relationship Id="rId33" Type="http://schemas.openxmlformats.org/officeDocument/2006/relationships/slide" Target="slides/slide31.xml"/><Relationship Id="rId34" Type="http://schemas.openxmlformats.org/officeDocument/2006/relationships/slide" Target="slides/slide32.xml"/><Relationship Id="rId35" Type="http://schemas.openxmlformats.org/officeDocument/2006/relationships/slide" Target="slides/slide33.xml"/><Relationship Id="rId36" Type="http://schemas.openxmlformats.org/officeDocument/2006/relationships/slide" Target="slides/slide34.xml"/><Relationship Id="rId37" Type="http://schemas.openxmlformats.org/officeDocument/2006/relationships/slide" Target="slides/slide35.xml"/><Relationship Id="rId38" Type="http://schemas.openxmlformats.org/officeDocument/2006/relationships/slide" Target="slides/slide36.xml"/><Relationship Id="rId39" Type="http://schemas.openxmlformats.org/officeDocument/2006/relationships/slide" Target="slides/slide37.xml"/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slide" Target="slides/slide24.xml"/><Relationship Id="rId27" Type="http://schemas.openxmlformats.org/officeDocument/2006/relationships/slide" Target="slides/slide25.xml"/><Relationship Id="rId28" Type="http://schemas.openxmlformats.org/officeDocument/2006/relationships/slide" Target="slides/slide26.xml"/><Relationship Id="rId29" Type="http://schemas.openxmlformats.org/officeDocument/2006/relationships/slide" Target="slides/slide2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png"/><Relationship Id="rId2" Type="http://schemas.openxmlformats.org/officeDocument/2006/relationships/image" Target="../media/image15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C7B83A-3896-D142-A6F2-67622EAAB010}" type="datetimeFigureOut">
              <a:rPr lang="en-US" smtClean="0"/>
              <a:t>10/2/13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4B42B9-5900-CF46-8455-F10080352F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6025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5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6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7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21B0962-D6AE-DC44-B80D-87B945B77E8B}" type="slidenum">
              <a:rPr lang="en-US"/>
              <a:pPr>
                <a:defRPr/>
              </a:pPr>
              <a:t>5</a:t>
            </a:fld>
            <a:endParaRPr lang="en-US"/>
          </a:p>
        </p:txBody>
      </p:sp>
      <p:sp>
        <p:nvSpPr>
          <p:cNvPr id="339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39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3151B0C-8A81-7440-ACE0-A3C87A1713E1}" type="slidenum">
              <a:rPr lang="en-US"/>
              <a:pPr>
                <a:defRPr/>
              </a:pPr>
              <a:t>16</a:t>
            </a:fld>
            <a:endParaRPr lang="en-US"/>
          </a:p>
        </p:txBody>
      </p:sp>
      <p:sp>
        <p:nvSpPr>
          <p:cNvPr id="323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23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9BE7ACD-4F57-0044-B1CA-EC9445C8EDA8}" type="slidenum">
              <a:rPr lang="en-US"/>
              <a:pPr>
                <a:defRPr/>
              </a:pPr>
              <a:t>17</a:t>
            </a:fld>
            <a:endParaRPr lang="en-US"/>
          </a:p>
        </p:txBody>
      </p:sp>
      <p:sp>
        <p:nvSpPr>
          <p:cNvPr id="325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25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DD9F8DD-2C6A-3E42-BE78-F3BDBE80E9E5}" type="slidenum">
              <a:rPr lang="en-US"/>
              <a:pPr>
                <a:defRPr/>
              </a:pPr>
              <a:t>18</a:t>
            </a:fld>
            <a:endParaRPr lang="en-US"/>
          </a:p>
        </p:txBody>
      </p:sp>
      <p:sp>
        <p:nvSpPr>
          <p:cNvPr id="327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27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E4B83A8-4A7C-4F47-9F6D-77BD6FA180F9}" type="slidenum">
              <a:rPr lang="en-US"/>
              <a:pPr>
                <a:defRPr/>
              </a:pPr>
              <a:t>24</a:t>
            </a:fld>
            <a:endParaRPr lang="en-US"/>
          </a:p>
        </p:txBody>
      </p:sp>
      <p:sp>
        <p:nvSpPr>
          <p:cNvPr id="358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58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4546B84-4F9B-994A-B69E-236E67D095C3}" type="slidenum">
              <a:rPr lang="en-US"/>
              <a:pPr>
                <a:defRPr/>
              </a:pPr>
              <a:t>25</a:t>
            </a:fld>
            <a:endParaRPr lang="en-US"/>
          </a:p>
        </p:txBody>
      </p:sp>
      <p:sp>
        <p:nvSpPr>
          <p:cNvPr id="360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60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D08106A-D706-3D46-8033-845E06580E0C}" type="slidenum">
              <a:rPr lang="en-US"/>
              <a:pPr>
                <a:defRPr/>
              </a:pPr>
              <a:t>26</a:t>
            </a:fld>
            <a:endParaRPr lang="en-US"/>
          </a:p>
        </p:txBody>
      </p:sp>
      <p:sp>
        <p:nvSpPr>
          <p:cNvPr id="362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62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EE9B5EC-DD11-A04D-9F76-DABF6A132814}" type="slidenum">
              <a:rPr lang="en-US"/>
              <a:pPr>
                <a:defRPr/>
              </a:pPr>
              <a:t>27</a:t>
            </a:fld>
            <a:endParaRPr lang="en-US"/>
          </a:p>
        </p:txBody>
      </p:sp>
      <p:sp>
        <p:nvSpPr>
          <p:cNvPr id="364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64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43EFD62-982C-9E4A-BDA8-057D4B66D47C}" type="slidenum">
              <a:rPr lang="en-US"/>
              <a:pPr>
                <a:defRPr/>
              </a:pPr>
              <a:t>28</a:t>
            </a:fld>
            <a:endParaRPr lang="en-US"/>
          </a:p>
        </p:txBody>
      </p:sp>
      <p:sp>
        <p:nvSpPr>
          <p:cNvPr id="366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66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91F512C-B0D2-4D46-9B80-E4E2E69B0E35}" type="slidenum">
              <a:rPr lang="en-US"/>
              <a:pPr>
                <a:defRPr/>
              </a:pPr>
              <a:t>29</a:t>
            </a:fld>
            <a:endParaRPr lang="en-US"/>
          </a:p>
        </p:txBody>
      </p:sp>
      <p:sp>
        <p:nvSpPr>
          <p:cNvPr id="368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68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00185CE-DCE0-7B4E-8993-634885BDB1D3}" type="slidenum">
              <a:rPr lang="en-US"/>
              <a:pPr>
                <a:defRPr/>
              </a:pPr>
              <a:t>31</a:t>
            </a:fld>
            <a:endParaRPr lang="en-US"/>
          </a:p>
        </p:txBody>
      </p:sp>
      <p:sp>
        <p:nvSpPr>
          <p:cNvPr id="372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72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61C2D0F-A218-D448-88A4-A45CE4D340B0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342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42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91DEA2C-83BA-C74A-B2D0-292D8F35CE4F}" type="slidenum">
              <a:rPr lang="en-US"/>
              <a:pPr>
                <a:defRPr/>
              </a:pPr>
              <a:t>32</a:t>
            </a:fld>
            <a:endParaRPr lang="en-US"/>
          </a:p>
        </p:txBody>
      </p:sp>
      <p:sp>
        <p:nvSpPr>
          <p:cNvPr id="374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74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ADBF02C-E2E8-544D-8638-53414A4A5382}" type="slidenum">
              <a:rPr lang="en-US"/>
              <a:pPr>
                <a:defRPr/>
              </a:pPr>
              <a:t>33</a:t>
            </a:fld>
            <a:endParaRPr lang="en-US"/>
          </a:p>
        </p:txBody>
      </p:sp>
      <p:sp>
        <p:nvSpPr>
          <p:cNvPr id="376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76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D194EE7-711C-AE4A-9C82-69909C7BEA4A}" type="slidenum">
              <a:rPr lang="en-US"/>
              <a:pPr>
                <a:defRPr/>
              </a:pPr>
              <a:t>34</a:t>
            </a:fld>
            <a:endParaRPr lang="en-US"/>
          </a:p>
        </p:txBody>
      </p:sp>
      <p:sp>
        <p:nvSpPr>
          <p:cNvPr id="378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78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6C38273-D1D6-414B-8537-DD57CE41F42C}" type="slidenum">
              <a:rPr lang="en-US"/>
              <a:pPr>
                <a:defRPr/>
              </a:pPr>
              <a:t>35</a:t>
            </a:fld>
            <a:endParaRPr lang="en-US"/>
          </a:p>
        </p:txBody>
      </p:sp>
      <p:sp>
        <p:nvSpPr>
          <p:cNvPr id="380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80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A51621A-8337-B440-9887-1445AEF27FD5}" type="slidenum">
              <a:rPr lang="en-US"/>
              <a:pPr>
                <a:defRPr/>
              </a:pPr>
              <a:t>36</a:t>
            </a:fld>
            <a:endParaRPr lang="en-US"/>
          </a:p>
        </p:txBody>
      </p:sp>
      <p:sp>
        <p:nvSpPr>
          <p:cNvPr id="382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82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8EC0CD0-D79B-CC4F-9A18-FAAEBCDAFB46}" type="slidenum">
              <a:rPr lang="en-US"/>
              <a:pPr>
                <a:defRPr/>
              </a:pPr>
              <a:t>43</a:t>
            </a:fld>
            <a:endParaRPr lang="en-US"/>
          </a:p>
        </p:txBody>
      </p:sp>
      <p:sp>
        <p:nvSpPr>
          <p:cNvPr id="400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00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CB8F4CD-4893-7E43-929E-869B1D3CE4B1}" type="slidenum">
              <a:rPr lang="en-US"/>
              <a:pPr>
                <a:defRPr/>
              </a:pPr>
              <a:t>44</a:t>
            </a:fld>
            <a:endParaRPr lang="en-US"/>
          </a:p>
        </p:txBody>
      </p:sp>
      <p:sp>
        <p:nvSpPr>
          <p:cNvPr id="402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02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84DDCC6-AECA-9E49-946B-0DAA43E91AA6}" type="slidenum">
              <a:rPr lang="en-US"/>
              <a:pPr>
                <a:defRPr/>
              </a:pPr>
              <a:t>45</a:t>
            </a:fld>
            <a:endParaRPr lang="en-US"/>
          </a:p>
        </p:txBody>
      </p:sp>
      <p:sp>
        <p:nvSpPr>
          <p:cNvPr id="404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04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D946A84-E32D-034E-B130-B74D4FEEBB30}" type="slidenum">
              <a:rPr lang="en-US"/>
              <a:pPr>
                <a:defRPr/>
              </a:pPr>
              <a:t>46</a:t>
            </a:fld>
            <a:endParaRPr lang="en-US"/>
          </a:p>
        </p:txBody>
      </p:sp>
      <p:sp>
        <p:nvSpPr>
          <p:cNvPr id="406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06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D739BE6-FFE7-1D4D-800B-08F69D489C91}" type="slidenum">
              <a:rPr lang="en-US"/>
              <a:pPr>
                <a:defRPr/>
              </a:pPr>
              <a:t>47</a:t>
            </a:fld>
            <a:endParaRPr lang="en-US"/>
          </a:p>
        </p:txBody>
      </p:sp>
      <p:sp>
        <p:nvSpPr>
          <p:cNvPr id="408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08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AF7A619-F555-F04A-A131-F581D2AC0A93}" type="slidenum">
              <a:rPr lang="en-US"/>
              <a:pPr>
                <a:defRPr/>
              </a:pPr>
              <a:t>7</a:t>
            </a:fld>
            <a:endParaRPr lang="en-US"/>
          </a:p>
        </p:txBody>
      </p:sp>
      <p:sp>
        <p:nvSpPr>
          <p:cNvPr id="344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44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3AD187A-B793-C043-ADD5-8BDE9A76B24F}" type="slidenum">
              <a:rPr lang="en-US"/>
              <a:pPr>
                <a:defRPr/>
              </a:pPr>
              <a:t>8</a:t>
            </a:fld>
            <a:endParaRPr lang="en-US"/>
          </a:p>
        </p:txBody>
      </p:sp>
      <p:sp>
        <p:nvSpPr>
          <p:cNvPr id="346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46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69E6761-A081-4A46-A55C-0EB3360C3C81}" type="slidenum">
              <a:rPr lang="en-US"/>
              <a:pPr>
                <a:defRPr/>
              </a:pPr>
              <a:t>9</a:t>
            </a:fld>
            <a:endParaRPr lang="en-US"/>
          </a:p>
        </p:txBody>
      </p:sp>
      <p:sp>
        <p:nvSpPr>
          <p:cNvPr id="348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48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EF446D4-B700-B543-9E53-5D905EA954B1}" type="slidenum">
              <a:rPr lang="en-US"/>
              <a:pPr>
                <a:defRPr/>
              </a:pPr>
              <a:t>12</a:t>
            </a:fld>
            <a:endParaRPr lang="en-US"/>
          </a:p>
        </p:txBody>
      </p:sp>
      <p:sp>
        <p:nvSpPr>
          <p:cNvPr id="315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15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0783E03-B5C2-D344-B782-357A1E5769FB}" type="slidenum">
              <a:rPr lang="en-US"/>
              <a:pPr>
                <a:defRPr/>
              </a:pPr>
              <a:t>13</a:t>
            </a:fld>
            <a:endParaRPr lang="en-US"/>
          </a:p>
        </p:txBody>
      </p:sp>
      <p:sp>
        <p:nvSpPr>
          <p:cNvPr id="317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17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3C65A3B-F8A8-AC42-BC21-A5F07F6E8194}" type="slidenum">
              <a:rPr lang="en-US"/>
              <a:pPr>
                <a:defRPr/>
              </a:pPr>
              <a:t>14</a:t>
            </a:fld>
            <a:endParaRPr lang="en-US"/>
          </a:p>
        </p:txBody>
      </p:sp>
      <p:sp>
        <p:nvSpPr>
          <p:cNvPr id="319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19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94D585C-A094-6643-944A-E41D6DF07C9C}" type="slidenum">
              <a:rPr lang="en-US"/>
              <a:pPr>
                <a:defRPr/>
              </a:pPr>
              <a:t>15</a:t>
            </a:fld>
            <a:endParaRPr lang="en-US"/>
          </a:p>
        </p:txBody>
      </p:sp>
      <p:sp>
        <p:nvSpPr>
          <p:cNvPr id="329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29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72253-812D-B24C-B40B-6520E9FD4EC1}" type="datetimeFigureOut">
              <a:rPr lang="en-US" smtClean="0"/>
              <a:t>10/2/13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CCF16-8E72-B440-9A6B-16CDC13D5C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72253-812D-B24C-B40B-6520E9FD4EC1}" type="datetimeFigureOut">
              <a:rPr lang="en-US" smtClean="0"/>
              <a:t>10/2/13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CCF16-8E72-B440-9A6B-16CDC13D5C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72253-812D-B24C-B40B-6520E9FD4EC1}" type="datetimeFigureOut">
              <a:rPr lang="en-US" smtClean="0"/>
              <a:t>10/2/13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CCF16-8E72-B440-9A6B-16CDC13D5C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72253-812D-B24C-B40B-6520E9FD4EC1}" type="datetimeFigureOut">
              <a:rPr lang="en-US" smtClean="0"/>
              <a:t>10/2/13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CCF16-8E72-B440-9A6B-16CDC13D5C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72253-812D-B24C-B40B-6520E9FD4EC1}" type="datetimeFigureOut">
              <a:rPr lang="en-US" smtClean="0"/>
              <a:t>10/2/13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CCF16-8E72-B440-9A6B-16CDC13D5C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72253-812D-B24C-B40B-6520E9FD4EC1}" type="datetimeFigureOut">
              <a:rPr lang="en-US" smtClean="0"/>
              <a:t>10/2/13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CCF16-8E72-B440-9A6B-16CDC13D5C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72253-812D-B24C-B40B-6520E9FD4EC1}" type="datetimeFigureOut">
              <a:rPr lang="en-US" smtClean="0"/>
              <a:t>10/2/13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CCF16-8E72-B440-9A6B-16CDC13D5C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72253-812D-B24C-B40B-6520E9FD4EC1}" type="datetimeFigureOut">
              <a:rPr lang="en-US" smtClean="0"/>
              <a:t>10/2/13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CCF16-8E72-B440-9A6B-16CDC13D5C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72253-812D-B24C-B40B-6520E9FD4EC1}" type="datetimeFigureOut">
              <a:rPr lang="en-US" smtClean="0"/>
              <a:t>10/2/13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CCF16-8E72-B440-9A6B-16CDC13D5C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72253-812D-B24C-B40B-6520E9FD4EC1}" type="datetimeFigureOut">
              <a:rPr lang="en-US" smtClean="0"/>
              <a:t>10/2/13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CCF16-8E72-B440-9A6B-16CDC13D5C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72253-812D-B24C-B40B-6520E9FD4EC1}" type="datetimeFigureOut">
              <a:rPr lang="en-US" smtClean="0"/>
              <a:t>10/2/13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CCF16-8E72-B440-9A6B-16CDC13D5C6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72253-812D-B24C-B40B-6520E9FD4EC1}" type="datetimeFigureOut">
              <a:rPr lang="en-US" smtClean="0"/>
              <a:t>10/2/13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CCF16-8E72-B440-9A6B-16CDC13D5C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72253-812D-B24C-B40B-6520E9FD4EC1}" type="datetimeFigureOut">
              <a:rPr lang="en-US" smtClean="0"/>
              <a:t>10/2/13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98CCF16-8E72-B440-9A6B-16CDC13D5C6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72253-812D-B24C-B40B-6520E9FD4EC1}" type="datetimeFigureOut">
              <a:rPr lang="en-US" smtClean="0"/>
              <a:t>10/2/13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CCF16-8E72-B440-9A6B-16CDC13D5C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72253-812D-B24C-B40B-6520E9FD4EC1}" type="datetimeFigureOut">
              <a:rPr lang="en-US" smtClean="0"/>
              <a:t>10/2/13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CCF16-8E72-B440-9A6B-16CDC13D5C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228600" y="1371600"/>
            <a:ext cx="8686800" cy="5334000"/>
          </a:xfrm>
        </p:spPr>
        <p:txBody>
          <a:bodyPr rtlCol="0">
            <a:normAutofit/>
          </a:bodyPr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15565118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72253-812D-B24C-B40B-6520E9FD4EC1}" type="datetimeFigureOut">
              <a:rPr lang="en-US" smtClean="0"/>
              <a:t>10/2/13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CCF16-8E72-B440-9A6B-16CDC13D5C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72253-812D-B24C-B40B-6520E9FD4EC1}" type="datetimeFigureOut">
              <a:rPr lang="en-US" smtClean="0"/>
              <a:t>10/2/13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CCF16-8E72-B440-9A6B-16CDC13D5C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72253-812D-B24C-B40B-6520E9FD4EC1}" type="datetimeFigureOut">
              <a:rPr lang="en-US" smtClean="0"/>
              <a:t>10/2/13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CCF16-8E72-B440-9A6B-16CDC13D5C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72253-812D-B24C-B40B-6520E9FD4EC1}" type="datetimeFigureOut">
              <a:rPr lang="en-US" smtClean="0"/>
              <a:t>10/2/13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CCF16-8E72-B440-9A6B-16CDC13D5C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72253-812D-B24C-B40B-6520E9FD4EC1}" type="datetimeFigureOut">
              <a:rPr lang="en-US" smtClean="0"/>
              <a:t>10/2/13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CCF16-8E72-B440-9A6B-16CDC13D5C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72253-812D-B24C-B40B-6520E9FD4EC1}" type="datetimeFigureOut">
              <a:rPr lang="en-US" smtClean="0"/>
              <a:t>10/2/13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CCF16-8E72-B440-9A6B-16CDC13D5C6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72253-812D-B24C-B40B-6520E9FD4EC1}" type="datetimeFigureOut">
              <a:rPr lang="en-US" smtClean="0"/>
              <a:t>10/2/13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98CCF16-8E72-B440-9A6B-16CDC13D5C6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698CCF16-8E72-B440-9A6B-16CDC13D5C6E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98A72253-812D-B24C-B40B-6520E9FD4EC1}" type="datetimeFigureOut">
              <a:rPr lang="en-US" smtClean="0"/>
              <a:t>10/2/13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698CCF16-8E72-B440-9A6B-16CDC13D5C6E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98A72253-812D-B24C-B40B-6520E9FD4EC1}" type="datetimeFigureOut">
              <a:rPr lang="en-US" smtClean="0"/>
              <a:t>10/2/13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4" Type="http://schemas.openxmlformats.org/officeDocument/2006/relationships/oleObject" Target="../embeddings/oleObject1.bin"/><Relationship Id="rId5" Type="http://schemas.openxmlformats.org/officeDocument/2006/relationships/image" Target="../media/image11.wmf"/><Relationship Id="rId6" Type="http://schemas.openxmlformats.org/officeDocument/2006/relationships/image" Target="../media/image13.png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4" Type="http://schemas.openxmlformats.org/officeDocument/2006/relationships/image" Target="../media/image14.png"/><Relationship Id="rId5" Type="http://schemas.openxmlformats.org/officeDocument/2006/relationships/oleObject" Target="../embeddings/oleObject3.bin"/><Relationship Id="rId6" Type="http://schemas.openxmlformats.org/officeDocument/2006/relationships/image" Target="../media/image15.png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6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7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9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8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9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20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4" Type="http://schemas.openxmlformats.org/officeDocument/2006/relationships/image" Target="../media/image15.png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4" Type="http://schemas.openxmlformats.org/officeDocument/2006/relationships/image" Target="../media/image23.png"/><Relationship Id="rId5" Type="http://schemas.openxmlformats.org/officeDocument/2006/relationships/image" Target="../media/image24.png"/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21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25.jpe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26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27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19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28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29.pn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30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26.pn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31.png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21.xml"/><Relationship Id="rId3" Type="http://schemas.openxmlformats.org/officeDocument/2006/relationships/image" Target="../media/image19.png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22.xml"/><Relationship Id="rId3" Type="http://schemas.openxmlformats.org/officeDocument/2006/relationships/image" Target="../media/image28.png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23.xml"/><Relationship Id="rId3" Type="http://schemas.openxmlformats.org/officeDocument/2006/relationships/image" Target="../media/image29.pn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4" Type="http://schemas.openxmlformats.org/officeDocument/2006/relationships/hyperlink" Target="http://www.mathgv.com/" TargetMode="External"/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2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33.pn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4" Type="http://schemas.openxmlformats.org/officeDocument/2006/relationships/image" Target="../media/image36.png"/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34.png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3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2.png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38.png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39.png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5.xml"/><Relationship Id="rId3" Type="http://schemas.openxmlformats.org/officeDocument/2006/relationships/image" Target="../media/image40.png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6.xml"/><Relationship Id="rId3" Type="http://schemas.openxmlformats.org/officeDocument/2006/relationships/image" Target="../media/image41.png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7.xml"/><Relationship Id="rId3" Type="http://schemas.openxmlformats.org/officeDocument/2006/relationships/image" Target="../media/image42.png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8.xml"/><Relationship Id="rId3" Type="http://schemas.openxmlformats.org/officeDocument/2006/relationships/image" Target="../media/image43.png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9.xml"/><Relationship Id="rId3" Type="http://schemas.openxmlformats.org/officeDocument/2006/relationships/image" Target="../media/image4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0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90600" y="1143000"/>
            <a:ext cx="7086600" cy="22098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/>
              <a:t>Transformations of Functions and their Graphs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3505200"/>
            <a:ext cx="6497638" cy="915988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Mr. Perone</a:t>
            </a:r>
          </a:p>
          <a:p>
            <a:pPr>
              <a:defRPr/>
            </a:pPr>
            <a:r>
              <a:rPr lang="en-US" dirty="0" smtClean="0"/>
              <a:t>Precalculus, 2013</a:t>
            </a:r>
            <a:endParaRPr lang="en-US" dirty="0"/>
          </a:p>
        </p:txBody>
      </p:sp>
      <p:sp>
        <p:nvSpPr>
          <p:cNvPr id="16386" name="TextBox 1"/>
          <p:cNvSpPr txBox="1">
            <a:spLocks noChangeArrowheads="1"/>
          </p:cNvSpPr>
          <p:nvPr/>
        </p:nvSpPr>
        <p:spPr bwMode="auto">
          <a:xfrm>
            <a:off x="2743200" y="5791200"/>
            <a:ext cx="42672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i="1"/>
              <a:t>Adapted from Mary Dwyer Wolfe, Ph.D., Macon State College</a:t>
            </a:r>
          </a:p>
        </p:txBody>
      </p:sp>
    </p:spTree>
    <p:extLst>
      <p:ext uri="{BB962C8B-B14F-4D97-AF65-F5344CB8AC3E}">
        <p14:creationId xmlns:p14="http://schemas.microsoft.com/office/powerpoint/2010/main" val="29342910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15962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rtlCol="0" anchor="t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800">
                <a:ea typeface="+mj-ea"/>
                <a:cs typeface="+mj-cs"/>
              </a:rPr>
              <a:t>Translations</a:t>
            </a:r>
          </a:p>
        </p:txBody>
      </p:sp>
      <p:sp>
        <p:nvSpPr>
          <p:cNvPr id="307205" name="Text Box 5"/>
          <p:cNvSpPr txBox="1">
            <a:spLocks noChangeArrowheads="1"/>
          </p:cNvSpPr>
          <p:nvPr/>
        </p:nvSpPr>
        <p:spPr bwMode="auto">
          <a:xfrm>
            <a:off x="381000" y="1447800"/>
            <a:ext cx="8763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>
              <a:cs typeface="Arial" charset="0"/>
            </a:endParaRPr>
          </a:p>
        </p:txBody>
      </p:sp>
      <p:sp>
        <p:nvSpPr>
          <p:cNvPr id="307206" name="Text Box 6"/>
          <p:cNvSpPr txBox="1">
            <a:spLocks noChangeArrowheads="1"/>
          </p:cNvSpPr>
          <p:nvPr/>
        </p:nvSpPr>
        <p:spPr bwMode="auto">
          <a:xfrm>
            <a:off x="533400" y="1066800"/>
            <a:ext cx="7924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cs typeface="Arial" charset="0"/>
              </a:rPr>
              <a:t>What translation could be applied to the left graph to obtain the right graph?</a:t>
            </a:r>
          </a:p>
        </p:txBody>
      </p:sp>
      <p:pic>
        <p:nvPicPr>
          <p:cNvPr id="307207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600200"/>
            <a:ext cx="3048000" cy="206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graphicFrame>
        <p:nvGraphicFramePr>
          <p:cNvPr id="24581" name="Object 8"/>
          <p:cNvGraphicFramePr>
            <a:graphicFrameLocks noChangeAspect="1"/>
          </p:cNvGraphicFramePr>
          <p:nvPr/>
        </p:nvGraphicFramePr>
        <p:xfrm>
          <a:off x="2209800" y="3962400"/>
          <a:ext cx="990600" cy="561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Equation" r:id="rId4" imgW="469696" imgH="266584" progId="Equation.3">
                  <p:embed/>
                </p:oleObj>
              </mc:Choice>
              <mc:Fallback>
                <p:oleObj name="Equation" r:id="rId4" imgW="469696" imgH="266584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3962400"/>
                        <a:ext cx="990600" cy="561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07209" name="Picture 9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1600200"/>
            <a:ext cx="3048000" cy="2063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307210" name="Text Box 10"/>
          <p:cNvSpPr txBox="1">
            <a:spLocks noChangeArrowheads="1"/>
          </p:cNvSpPr>
          <p:nvPr/>
        </p:nvSpPr>
        <p:spPr bwMode="auto">
          <a:xfrm>
            <a:off x="5562600" y="4114800"/>
            <a:ext cx="1828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cs typeface="Arial" charset="0"/>
              </a:rPr>
              <a:t>y = ???</a:t>
            </a:r>
          </a:p>
        </p:txBody>
      </p:sp>
    </p:spTree>
    <p:extLst>
      <p:ext uri="{BB962C8B-B14F-4D97-AF65-F5344CB8AC3E}">
        <p14:creationId xmlns:p14="http://schemas.microsoft.com/office/powerpoint/2010/main" val="32621066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2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15962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rtlCol="0" anchor="t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800">
                <a:ea typeface="+mj-ea"/>
                <a:cs typeface="+mj-cs"/>
              </a:rPr>
              <a:t>Translations</a:t>
            </a:r>
          </a:p>
        </p:txBody>
      </p:sp>
      <p:graphicFrame>
        <p:nvGraphicFramePr>
          <p:cNvPr id="25602" name="Object 4"/>
          <p:cNvGraphicFramePr>
            <a:graphicFrameLocks noChangeAspect="1"/>
          </p:cNvGraphicFramePr>
          <p:nvPr/>
        </p:nvGraphicFramePr>
        <p:xfrm>
          <a:off x="609600" y="1752600"/>
          <a:ext cx="3810000" cy="2590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r:id="rId3" imgW="3809524" imgH="2590476" progId="">
                  <p:embed/>
                </p:oleObj>
              </mc:Choice>
              <mc:Fallback>
                <p:oleObj r:id="rId3" imgW="3809524" imgH="2590476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1752600"/>
                        <a:ext cx="3810000" cy="2590800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229" name="Text Box 5"/>
          <p:cNvSpPr txBox="1">
            <a:spLocks noChangeArrowheads="1"/>
          </p:cNvSpPr>
          <p:nvPr/>
        </p:nvSpPr>
        <p:spPr bwMode="auto">
          <a:xfrm>
            <a:off x="533400" y="4876800"/>
            <a:ext cx="8001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cs typeface="Arial" charset="0"/>
              </a:rPr>
              <a:t>Following the vertex, it appears that the vertex, and hence all the points, have been shifted </a:t>
            </a:r>
            <a:r>
              <a:rPr lang="en-US">
                <a:solidFill>
                  <a:srgbClr val="CC9900"/>
                </a:solidFill>
                <a:cs typeface="Arial" charset="0"/>
              </a:rPr>
              <a:t>up 1 unit</a:t>
            </a:r>
            <a:r>
              <a:rPr lang="en-US">
                <a:cs typeface="Arial" charset="0"/>
              </a:rPr>
              <a:t> and </a:t>
            </a:r>
            <a:r>
              <a:rPr lang="en-US">
                <a:solidFill>
                  <a:srgbClr val="CC9900"/>
                </a:solidFill>
                <a:cs typeface="Arial" charset="0"/>
              </a:rPr>
              <a:t>right 3 units</a:t>
            </a:r>
            <a:r>
              <a:rPr lang="en-US">
                <a:cs typeface="Arial" charset="0"/>
              </a:rPr>
              <a:t>.</a:t>
            </a:r>
          </a:p>
        </p:txBody>
      </p:sp>
      <p:sp>
        <p:nvSpPr>
          <p:cNvPr id="308231" name="Text Box 7"/>
          <p:cNvSpPr txBox="1">
            <a:spLocks noChangeArrowheads="1"/>
          </p:cNvSpPr>
          <p:nvPr/>
        </p:nvSpPr>
        <p:spPr bwMode="auto">
          <a:xfrm>
            <a:off x="609600" y="1219200"/>
            <a:ext cx="7391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i="1" dirty="0">
                <a:cs typeface="Arial" charset="0"/>
              </a:rPr>
              <a:t>Graphic Representations:</a:t>
            </a:r>
          </a:p>
        </p:txBody>
      </p:sp>
      <p:graphicFrame>
        <p:nvGraphicFramePr>
          <p:cNvPr id="25605" name="Object 8"/>
          <p:cNvGraphicFramePr>
            <a:graphicFrameLocks noChangeAspect="1"/>
          </p:cNvGraphicFramePr>
          <p:nvPr/>
        </p:nvGraphicFramePr>
        <p:xfrm>
          <a:off x="4800600" y="1752600"/>
          <a:ext cx="3886200" cy="2643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r:id="rId5" imgW="2857143" imgH="1942857" progId="">
                  <p:embed/>
                </p:oleObj>
              </mc:Choice>
              <mc:Fallback>
                <p:oleObj r:id="rId5" imgW="2857143" imgH="1942857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600" y="1752600"/>
                        <a:ext cx="3886200" cy="2643188"/>
                      </a:xfrm>
                      <a:prstGeom prst="rect">
                        <a:avLst/>
                      </a:prstGeom>
                      <a:noFill/>
                      <a:ln w="254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691610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anchor="t"/>
          <a:lstStyle/>
          <a:p>
            <a:pPr eaLnBrk="1" hangingPunct="1"/>
            <a:r>
              <a:rPr lang="en-US" sz="4400">
                <a:latin typeface="News Gothic MT" charset="0"/>
              </a:rPr>
              <a:t>Vertical Translation Example </a:t>
            </a:r>
          </a:p>
        </p:txBody>
      </p:sp>
      <p:sp>
        <p:nvSpPr>
          <p:cNvPr id="31746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447800"/>
            <a:ext cx="3733800" cy="4648200"/>
          </a:xfrm>
        </p:spPr>
        <p:txBody>
          <a:bodyPr/>
          <a:lstStyle/>
          <a:p>
            <a:pPr eaLnBrk="1" hangingPunct="1">
              <a:buFont typeface="Wingdings" charset="0"/>
              <a:buNone/>
            </a:pPr>
            <a:r>
              <a:rPr lang="en-US">
                <a:latin typeface="News Gothic MT" charset="0"/>
              </a:rPr>
              <a:t>Graph</a:t>
            </a:r>
            <a:r>
              <a:rPr lang="en-US">
                <a:solidFill>
                  <a:srgbClr val="FF0000"/>
                </a:solidFill>
                <a:latin typeface="News Gothic MT" charset="0"/>
              </a:rPr>
              <a:t> </a:t>
            </a:r>
            <a:r>
              <a:rPr lang="en-US" i="1">
                <a:solidFill>
                  <a:srgbClr val="FF0000"/>
                </a:solidFill>
                <a:latin typeface="News Gothic MT" charset="0"/>
              </a:rPr>
              <a:t>y</a:t>
            </a:r>
            <a:r>
              <a:rPr lang="en-US">
                <a:solidFill>
                  <a:srgbClr val="FF0000"/>
                </a:solidFill>
                <a:latin typeface="News Gothic MT" charset="0"/>
              </a:rPr>
              <a:t> = |</a:t>
            </a:r>
            <a:r>
              <a:rPr lang="en-US" i="1">
                <a:solidFill>
                  <a:srgbClr val="FF0000"/>
                </a:solidFill>
                <a:latin typeface="News Gothic MT" charset="0"/>
              </a:rPr>
              <a:t>x</a:t>
            </a:r>
            <a:r>
              <a:rPr lang="en-US">
                <a:solidFill>
                  <a:srgbClr val="FF0000"/>
                </a:solidFill>
                <a:latin typeface="News Gothic MT" charset="0"/>
              </a:rPr>
              <a:t>|</a:t>
            </a:r>
          </a:p>
        </p:txBody>
      </p:sp>
      <p:grpSp>
        <p:nvGrpSpPr>
          <p:cNvPr id="31747" name="Group 4"/>
          <p:cNvGrpSpPr>
            <a:grpSpLocks/>
          </p:cNvGrpSpPr>
          <p:nvPr/>
        </p:nvGrpSpPr>
        <p:grpSpPr bwMode="auto">
          <a:xfrm>
            <a:off x="990600" y="2438400"/>
            <a:ext cx="2743200" cy="2924175"/>
            <a:chOff x="624" y="1536"/>
            <a:chExt cx="1728" cy="1842"/>
          </a:xfrm>
        </p:grpSpPr>
        <p:sp>
          <p:nvSpPr>
            <p:cNvPr id="314373" name="Rectangle 5"/>
            <p:cNvSpPr>
              <a:spLocks noChangeArrowheads="1"/>
            </p:cNvSpPr>
            <p:nvPr/>
          </p:nvSpPr>
          <p:spPr bwMode="auto">
            <a:xfrm>
              <a:off x="1200" y="3071"/>
              <a:ext cx="576" cy="3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charset="0"/>
                <a:buNone/>
                <a:defRPr/>
              </a:pPr>
              <a:r>
                <a:rPr lang="en-US" sz="2400">
                  <a:cs typeface="Arial" charset="0"/>
                </a:rPr>
                <a:t>2</a:t>
              </a:r>
            </a:p>
          </p:txBody>
        </p:sp>
        <p:sp>
          <p:nvSpPr>
            <p:cNvPr id="314374" name="Rectangle 6"/>
            <p:cNvSpPr>
              <a:spLocks noChangeArrowheads="1"/>
            </p:cNvSpPr>
            <p:nvPr/>
          </p:nvSpPr>
          <p:spPr bwMode="auto">
            <a:xfrm>
              <a:off x="624" y="3071"/>
              <a:ext cx="576" cy="3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charset="0"/>
                <a:buNone/>
                <a:defRPr/>
              </a:pPr>
              <a:r>
                <a:rPr lang="en-US" sz="2400">
                  <a:cs typeface="Arial" charset="0"/>
                </a:rPr>
                <a:t>2</a:t>
              </a:r>
            </a:p>
          </p:txBody>
        </p:sp>
        <p:sp>
          <p:nvSpPr>
            <p:cNvPr id="314375" name="Rectangle 7"/>
            <p:cNvSpPr>
              <a:spLocks noChangeArrowheads="1"/>
            </p:cNvSpPr>
            <p:nvPr/>
          </p:nvSpPr>
          <p:spPr bwMode="auto">
            <a:xfrm>
              <a:off x="1200" y="2764"/>
              <a:ext cx="576" cy="3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charset="0"/>
                <a:buNone/>
                <a:defRPr/>
              </a:pPr>
              <a:r>
                <a:rPr lang="en-US" sz="2400">
                  <a:cs typeface="Arial" charset="0"/>
                </a:rPr>
                <a:t>1</a:t>
              </a:r>
            </a:p>
          </p:txBody>
        </p:sp>
        <p:sp>
          <p:nvSpPr>
            <p:cNvPr id="314376" name="Rectangle 8"/>
            <p:cNvSpPr>
              <a:spLocks noChangeArrowheads="1"/>
            </p:cNvSpPr>
            <p:nvPr/>
          </p:nvSpPr>
          <p:spPr bwMode="auto">
            <a:xfrm>
              <a:off x="624" y="2764"/>
              <a:ext cx="576" cy="3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charset="0"/>
                <a:buNone/>
                <a:defRPr/>
              </a:pPr>
              <a:r>
                <a:rPr lang="en-US" sz="2400">
                  <a:cs typeface="Arial" charset="0"/>
                </a:rPr>
                <a:t>1</a:t>
              </a:r>
            </a:p>
          </p:txBody>
        </p:sp>
        <p:sp>
          <p:nvSpPr>
            <p:cNvPr id="314377" name="Rectangle 9"/>
            <p:cNvSpPr>
              <a:spLocks noChangeArrowheads="1"/>
            </p:cNvSpPr>
            <p:nvPr/>
          </p:nvSpPr>
          <p:spPr bwMode="auto">
            <a:xfrm>
              <a:off x="1200" y="2457"/>
              <a:ext cx="576" cy="3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charset="0"/>
                <a:buNone/>
                <a:defRPr/>
              </a:pPr>
              <a:r>
                <a:rPr lang="en-US" sz="2400">
                  <a:cs typeface="Arial" charset="0"/>
                </a:rPr>
                <a:t>0</a:t>
              </a:r>
            </a:p>
          </p:txBody>
        </p:sp>
        <p:sp>
          <p:nvSpPr>
            <p:cNvPr id="314378" name="Rectangle 10"/>
            <p:cNvSpPr>
              <a:spLocks noChangeArrowheads="1"/>
            </p:cNvSpPr>
            <p:nvPr/>
          </p:nvSpPr>
          <p:spPr bwMode="auto">
            <a:xfrm>
              <a:off x="624" y="2457"/>
              <a:ext cx="576" cy="3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charset="0"/>
                <a:buNone/>
                <a:defRPr/>
              </a:pPr>
              <a:r>
                <a:rPr lang="en-US" sz="2400">
                  <a:cs typeface="Arial" charset="0"/>
                </a:rPr>
                <a:t>0</a:t>
              </a:r>
            </a:p>
          </p:txBody>
        </p:sp>
        <p:sp>
          <p:nvSpPr>
            <p:cNvPr id="314379" name="Rectangle 11"/>
            <p:cNvSpPr>
              <a:spLocks noChangeArrowheads="1"/>
            </p:cNvSpPr>
            <p:nvPr/>
          </p:nvSpPr>
          <p:spPr bwMode="auto">
            <a:xfrm>
              <a:off x="1200" y="2150"/>
              <a:ext cx="576" cy="3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charset="0"/>
                <a:buNone/>
                <a:defRPr/>
              </a:pPr>
              <a:r>
                <a:rPr lang="en-US" sz="2400">
                  <a:cs typeface="Arial" charset="0"/>
                </a:rPr>
                <a:t>1</a:t>
              </a:r>
            </a:p>
          </p:txBody>
        </p:sp>
        <p:sp>
          <p:nvSpPr>
            <p:cNvPr id="314380" name="Rectangle 12"/>
            <p:cNvSpPr>
              <a:spLocks noChangeArrowheads="1"/>
            </p:cNvSpPr>
            <p:nvPr/>
          </p:nvSpPr>
          <p:spPr bwMode="auto">
            <a:xfrm>
              <a:off x="624" y="2150"/>
              <a:ext cx="576" cy="3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charset="0"/>
                <a:buNone/>
                <a:defRPr/>
              </a:pPr>
              <a:r>
                <a:rPr lang="en-US" sz="2400">
                  <a:cs typeface="Arial" charset="0"/>
                  <a:sym typeface="Symbol" charset="0"/>
                </a:rPr>
                <a:t>1</a:t>
              </a:r>
            </a:p>
          </p:txBody>
        </p:sp>
        <p:sp>
          <p:nvSpPr>
            <p:cNvPr id="314381" name="Rectangle 13"/>
            <p:cNvSpPr>
              <a:spLocks noChangeArrowheads="1"/>
            </p:cNvSpPr>
            <p:nvPr/>
          </p:nvSpPr>
          <p:spPr bwMode="auto">
            <a:xfrm>
              <a:off x="1200" y="1843"/>
              <a:ext cx="576" cy="3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charset="0"/>
                <a:buNone/>
                <a:defRPr/>
              </a:pPr>
              <a:r>
                <a:rPr lang="en-US" sz="2400">
                  <a:cs typeface="Arial" charset="0"/>
                </a:rPr>
                <a:t>2</a:t>
              </a:r>
            </a:p>
          </p:txBody>
        </p:sp>
        <p:sp>
          <p:nvSpPr>
            <p:cNvPr id="314382" name="Rectangle 14"/>
            <p:cNvSpPr>
              <a:spLocks noChangeArrowheads="1"/>
            </p:cNvSpPr>
            <p:nvPr/>
          </p:nvSpPr>
          <p:spPr bwMode="auto">
            <a:xfrm>
              <a:off x="624" y="1843"/>
              <a:ext cx="576" cy="3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charset="0"/>
                <a:buNone/>
                <a:defRPr/>
              </a:pPr>
              <a:r>
                <a:rPr lang="en-US" sz="2400">
                  <a:cs typeface="Arial" charset="0"/>
                  <a:sym typeface="Symbol" charset="0"/>
                </a:rPr>
                <a:t>2</a:t>
              </a:r>
            </a:p>
          </p:txBody>
        </p:sp>
        <p:sp>
          <p:nvSpPr>
            <p:cNvPr id="314383" name="Rectangle 15"/>
            <p:cNvSpPr>
              <a:spLocks noChangeArrowheads="1"/>
            </p:cNvSpPr>
            <p:nvPr/>
          </p:nvSpPr>
          <p:spPr bwMode="auto">
            <a:xfrm>
              <a:off x="1200" y="1536"/>
              <a:ext cx="576" cy="3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charset="0"/>
                <a:buNone/>
                <a:defRPr/>
              </a:pPr>
              <a:r>
                <a:rPr lang="en-US" sz="2400">
                  <a:solidFill>
                    <a:srgbClr val="FF0000"/>
                  </a:solidFill>
                  <a:cs typeface="Arial" charset="0"/>
                </a:rPr>
                <a:t>|</a:t>
              </a:r>
              <a:r>
                <a:rPr lang="en-US" sz="2400" i="1">
                  <a:solidFill>
                    <a:srgbClr val="FF0000"/>
                  </a:solidFill>
                  <a:cs typeface="Arial" charset="0"/>
                </a:rPr>
                <a:t>x</a:t>
              </a:r>
              <a:r>
                <a:rPr lang="en-US" sz="2400">
                  <a:solidFill>
                    <a:srgbClr val="FF0000"/>
                  </a:solidFill>
                  <a:cs typeface="Arial" charset="0"/>
                </a:rPr>
                <a:t>|</a:t>
              </a:r>
            </a:p>
          </p:txBody>
        </p:sp>
        <p:sp>
          <p:nvSpPr>
            <p:cNvPr id="314384" name="Rectangle 16"/>
            <p:cNvSpPr>
              <a:spLocks noChangeArrowheads="1"/>
            </p:cNvSpPr>
            <p:nvPr/>
          </p:nvSpPr>
          <p:spPr bwMode="auto">
            <a:xfrm>
              <a:off x="624" y="1536"/>
              <a:ext cx="576" cy="3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charset="0"/>
                <a:buNone/>
                <a:defRPr/>
              </a:pPr>
              <a:r>
                <a:rPr lang="en-US" sz="2400" i="1">
                  <a:cs typeface="Arial" charset="0"/>
                </a:rPr>
                <a:t>x</a:t>
              </a:r>
            </a:p>
          </p:txBody>
        </p:sp>
        <p:sp>
          <p:nvSpPr>
            <p:cNvPr id="314385" name="Line 17"/>
            <p:cNvSpPr>
              <a:spLocks noChangeShapeType="1"/>
            </p:cNvSpPr>
            <p:nvPr/>
          </p:nvSpPr>
          <p:spPr bwMode="auto">
            <a:xfrm>
              <a:off x="624" y="1536"/>
              <a:ext cx="1728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</p:grpSp>
      <p:sp>
        <p:nvSpPr>
          <p:cNvPr id="314386" name="Line 18"/>
          <p:cNvSpPr>
            <a:spLocks noChangeShapeType="1"/>
          </p:cNvSpPr>
          <p:nvPr/>
        </p:nvSpPr>
        <p:spPr bwMode="auto">
          <a:xfrm>
            <a:off x="990600" y="2925763"/>
            <a:ext cx="274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Arial" charset="0"/>
            </a:endParaRPr>
          </a:p>
        </p:txBody>
      </p:sp>
      <p:sp>
        <p:nvSpPr>
          <p:cNvPr id="314387" name="Line 19"/>
          <p:cNvSpPr>
            <a:spLocks noChangeShapeType="1"/>
          </p:cNvSpPr>
          <p:nvPr/>
        </p:nvSpPr>
        <p:spPr bwMode="auto">
          <a:xfrm>
            <a:off x="990600" y="3413125"/>
            <a:ext cx="274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Arial" charset="0"/>
            </a:endParaRPr>
          </a:p>
        </p:txBody>
      </p:sp>
      <p:sp>
        <p:nvSpPr>
          <p:cNvPr id="314388" name="Line 20"/>
          <p:cNvSpPr>
            <a:spLocks noChangeShapeType="1"/>
          </p:cNvSpPr>
          <p:nvPr/>
        </p:nvSpPr>
        <p:spPr bwMode="auto">
          <a:xfrm>
            <a:off x="990600" y="3900488"/>
            <a:ext cx="274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Arial" charset="0"/>
            </a:endParaRPr>
          </a:p>
        </p:txBody>
      </p:sp>
      <p:sp>
        <p:nvSpPr>
          <p:cNvPr id="314389" name="Line 21"/>
          <p:cNvSpPr>
            <a:spLocks noChangeShapeType="1"/>
          </p:cNvSpPr>
          <p:nvPr/>
        </p:nvSpPr>
        <p:spPr bwMode="auto">
          <a:xfrm>
            <a:off x="990600" y="5362575"/>
            <a:ext cx="2743200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Arial" charset="0"/>
            </a:endParaRPr>
          </a:p>
        </p:txBody>
      </p:sp>
      <p:sp>
        <p:nvSpPr>
          <p:cNvPr id="314390" name="Line 22"/>
          <p:cNvSpPr>
            <a:spLocks noChangeShapeType="1"/>
          </p:cNvSpPr>
          <p:nvPr/>
        </p:nvSpPr>
        <p:spPr bwMode="auto">
          <a:xfrm>
            <a:off x="990600" y="2438400"/>
            <a:ext cx="0" cy="2924175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Arial" charset="0"/>
            </a:endParaRPr>
          </a:p>
        </p:txBody>
      </p:sp>
      <p:sp>
        <p:nvSpPr>
          <p:cNvPr id="314391" name="Line 23"/>
          <p:cNvSpPr>
            <a:spLocks noChangeShapeType="1"/>
          </p:cNvSpPr>
          <p:nvPr/>
        </p:nvSpPr>
        <p:spPr bwMode="auto">
          <a:xfrm>
            <a:off x="1905000" y="2438400"/>
            <a:ext cx="0" cy="2924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Arial" charset="0"/>
            </a:endParaRPr>
          </a:p>
        </p:txBody>
      </p:sp>
      <p:sp>
        <p:nvSpPr>
          <p:cNvPr id="314392" name="Line 24"/>
          <p:cNvSpPr>
            <a:spLocks noChangeShapeType="1"/>
          </p:cNvSpPr>
          <p:nvPr/>
        </p:nvSpPr>
        <p:spPr bwMode="auto">
          <a:xfrm>
            <a:off x="2819400" y="2438400"/>
            <a:ext cx="0" cy="2924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Arial" charset="0"/>
            </a:endParaRPr>
          </a:p>
        </p:txBody>
      </p:sp>
      <p:sp>
        <p:nvSpPr>
          <p:cNvPr id="314393" name="Line 25"/>
          <p:cNvSpPr>
            <a:spLocks noChangeShapeType="1"/>
          </p:cNvSpPr>
          <p:nvPr/>
        </p:nvSpPr>
        <p:spPr bwMode="auto">
          <a:xfrm>
            <a:off x="3733800" y="2438400"/>
            <a:ext cx="0" cy="2924175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Arial" charset="0"/>
            </a:endParaRPr>
          </a:p>
        </p:txBody>
      </p:sp>
      <p:sp>
        <p:nvSpPr>
          <p:cNvPr id="314394" name="Line 26"/>
          <p:cNvSpPr>
            <a:spLocks noChangeShapeType="1"/>
          </p:cNvSpPr>
          <p:nvPr/>
        </p:nvSpPr>
        <p:spPr bwMode="auto">
          <a:xfrm>
            <a:off x="990600" y="4387850"/>
            <a:ext cx="274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Arial" charset="0"/>
            </a:endParaRPr>
          </a:p>
        </p:txBody>
      </p:sp>
      <p:sp>
        <p:nvSpPr>
          <p:cNvPr id="314395" name="Line 27"/>
          <p:cNvSpPr>
            <a:spLocks noChangeShapeType="1"/>
          </p:cNvSpPr>
          <p:nvPr/>
        </p:nvSpPr>
        <p:spPr bwMode="auto">
          <a:xfrm>
            <a:off x="990600" y="4875213"/>
            <a:ext cx="274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Arial" charset="0"/>
            </a:endParaRPr>
          </a:p>
        </p:txBody>
      </p:sp>
      <p:pic>
        <p:nvPicPr>
          <p:cNvPr id="314396" name="Picture 2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1828800"/>
            <a:ext cx="4191000" cy="41910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734047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anchor="t"/>
          <a:lstStyle/>
          <a:p>
            <a:pPr eaLnBrk="1" hangingPunct="1"/>
            <a:r>
              <a:rPr lang="en-US" sz="4400">
                <a:latin typeface="News Gothic MT" charset="0"/>
              </a:rPr>
              <a:t>Vertical Translation Example </a:t>
            </a:r>
          </a:p>
        </p:txBody>
      </p:sp>
      <p:sp>
        <p:nvSpPr>
          <p:cNvPr id="34818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447800"/>
            <a:ext cx="3581400" cy="4038600"/>
          </a:xfrm>
        </p:spPr>
        <p:txBody>
          <a:bodyPr/>
          <a:lstStyle/>
          <a:p>
            <a:pPr eaLnBrk="1" hangingPunct="1">
              <a:buFont typeface="Wingdings" charset="0"/>
              <a:buNone/>
            </a:pPr>
            <a:r>
              <a:rPr lang="en-US">
                <a:latin typeface="News Gothic MT" charset="0"/>
              </a:rPr>
              <a:t>Graph </a:t>
            </a:r>
            <a:r>
              <a:rPr lang="en-US" i="1">
                <a:solidFill>
                  <a:srgbClr val="0033CC"/>
                </a:solidFill>
                <a:latin typeface="News Gothic MT" charset="0"/>
              </a:rPr>
              <a:t>y</a:t>
            </a:r>
            <a:r>
              <a:rPr lang="en-US">
                <a:solidFill>
                  <a:srgbClr val="0033CC"/>
                </a:solidFill>
                <a:latin typeface="News Gothic MT" charset="0"/>
              </a:rPr>
              <a:t> = |</a:t>
            </a:r>
            <a:r>
              <a:rPr lang="en-US" i="1">
                <a:solidFill>
                  <a:srgbClr val="0033CC"/>
                </a:solidFill>
                <a:latin typeface="News Gothic MT" charset="0"/>
              </a:rPr>
              <a:t>x</a:t>
            </a:r>
            <a:r>
              <a:rPr lang="en-US">
                <a:solidFill>
                  <a:srgbClr val="0033CC"/>
                </a:solidFill>
                <a:latin typeface="News Gothic MT" charset="0"/>
              </a:rPr>
              <a:t>| + 2</a:t>
            </a:r>
          </a:p>
        </p:txBody>
      </p:sp>
      <p:grpSp>
        <p:nvGrpSpPr>
          <p:cNvPr id="21507" name="Group 4"/>
          <p:cNvGrpSpPr>
            <a:grpSpLocks noRot="1"/>
          </p:cNvGrpSpPr>
          <p:nvPr/>
        </p:nvGrpSpPr>
        <p:grpSpPr bwMode="auto">
          <a:xfrm>
            <a:off x="914400" y="2362200"/>
            <a:ext cx="2743200" cy="2924175"/>
            <a:chOff x="384" y="1488"/>
            <a:chExt cx="1728" cy="1842"/>
          </a:xfrm>
        </p:grpSpPr>
        <p:sp>
          <p:nvSpPr>
            <p:cNvPr id="316421" name="Rectangle 5"/>
            <p:cNvSpPr>
              <a:spLocks noChangeArrowheads="1"/>
            </p:cNvSpPr>
            <p:nvPr/>
          </p:nvSpPr>
          <p:spPr bwMode="auto">
            <a:xfrm>
              <a:off x="1536" y="3023"/>
              <a:ext cx="576" cy="3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charset="0"/>
                <a:buNone/>
                <a:defRPr/>
              </a:pPr>
              <a:r>
                <a:rPr lang="en-US" sz="2400">
                  <a:cs typeface="Arial" charset="0"/>
                </a:rPr>
                <a:t>4</a:t>
              </a:r>
            </a:p>
          </p:txBody>
        </p:sp>
        <p:sp>
          <p:nvSpPr>
            <p:cNvPr id="316422" name="Rectangle 6"/>
            <p:cNvSpPr>
              <a:spLocks noChangeArrowheads="1"/>
            </p:cNvSpPr>
            <p:nvPr/>
          </p:nvSpPr>
          <p:spPr bwMode="auto">
            <a:xfrm>
              <a:off x="960" y="3023"/>
              <a:ext cx="576" cy="3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charset="0"/>
                <a:buNone/>
                <a:defRPr/>
              </a:pPr>
              <a:r>
                <a:rPr lang="en-US" sz="2400">
                  <a:cs typeface="Arial" charset="0"/>
                </a:rPr>
                <a:t>2</a:t>
              </a:r>
            </a:p>
          </p:txBody>
        </p:sp>
        <p:sp>
          <p:nvSpPr>
            <p:cNvPr id="316423" name="Rectangle 7"/>
            <p:cNvSpPr>
              <a:spLocks noChangeArrowheads="1"/>
            </p:cNvSpPr>
            <p:nvPr/>
          </p:nvSpPr>
          <p:spPr bwMode="auto">
            <a:xfrm>
              <a:off x="384" y="3023"/>
              <a:ext cx="576" cy="3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charset="0"/>
                <a:buNone/>
                <a:defRPr/>
              </a:pPr>
              <a:r>
                <a:rPr lang="en-US" sz="2400">
                  <a:cs typeface="Arial" charset="0"/>
                </a:rPr>
                <a:t>2</a:t>
              </a:r>
            </a:p>
          </p:txBody>
        </p:sp>
        <p:sp>
          <p:nvSpPr>
            <p:cNvPr id="316424" name="Rectangle 8"/>
            <p:cNvSpPr>
              <a:spLocks noChangeArrowheads="1"/>
            </p:cNvSpPr>
            <p:nvPr/>
          </p:nvSpPr>
          <p:spPr bwMode="auto">
            <a:xfrm>
              <a:off x="1536" y="2716"/>
              <a:ext cx="576" cy="3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charset="0"/>
                <a:buNone/>
                <a:defRPr/>
              </a:pPr>
              <a:r>
                <a:rPr lang="en-US" sz="2400">
                  <a:cs typeface="Arial" charset="0"/>
                </a:rPr>
                <a:t>3</a:t>
              </a:r>
            </a:p>
          </p:txBody>
        </p:sp>
        <p:sp>
          <p:nvSpPr>
            <p:cNvPr id="316425" name="Rectangle 9"/>
            <p:cNvSpPr>
              <a:spLocks noChangeArrowheads="1"/>
            </p:cNvSpPr>
            <p:nvPr/>
          </p:nvSpPr>
          <p:spPr bwMode="auto">
            <a:xfrm>
              <a:off x="960" y="2716"/>
              <a:ext cx="576" cy="3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charset="0"/>
                <a:buNone/>
                <a:defRPr/>
              </a:pPr>
              <a:r>
                <a:rPr lang="en-US" sz="2400">
                  <a:cs typeface="Arial" charset="0"/>
                </a:rPr>
                <a:t>1</a:t>
              </a:r>
            </a:p>
          </p:txBody>
        </p:sp>
        <p:sp>
          <p:nvSpPr>
            <p:cNvPr id="316426" name="Rectangle 10"/>
            <p:cNvSpPr>
              <a:spLocks noChangeArrowheads="1"/>
            </p:cNvSpPr>
            <p:nvPr/>
          </p:nvSpPr>
          <p:spPr bwMode="auto">
            <a:xfrm>
              <a:off x="384" y="2716"/>
              <a:ext cx="576" cy="3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charset="0"/>
                <a:buNone/>
                <a:defRPr/>
              </a:pPr>
              <a:r>
                <a:rPr lang="en-US" sz="2400">
                  <a:cs typeface="Arial" charset="0"/>
                </a:rPr>
                <a:t>1</a:t>
              </a:r>
            </a:p>
          </p:txBody>
        </p:sp>
        <p:sp>
          <p:nvSpPr>
            <p:cNvPr id="316427" name="Rectangle 11"/>
            <p:cNvSpPr>
              <a:spLocks noChangeArrowheads="1"/>
            </p:cNvSpPr>
            <p:nvPr/>
          </p:nvSpPr>
          <p:spPr bwMode="auto">
            <a:xfrm>
              <a:off x="1536" y="2409"/>
              <a:ext cx="576" cy="3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charset="0"/>
                <a:buNone/>
                <a:defRPr/>
              </a:pPr>
              <a:r>
                <a:rPr lang="en-US" sz="2400" dirty="0">
                  <a:cs typeface="Arial" charset="0"/>
                </a:rPr>
                <a:t>2</a:t>
              </a:r>
            </a:p>
          </p:txBody>
        </p:sp>
        <p:sp>
          <p:nvSpPr>
            <p:cNvPr id="316428" name="Rectangle 12"/>
            <p:cNvSpPr>
              <a:spLocks noChangeArrowheads="1"/>
            </p:cNvSpPr>
            <p:nvPr/>
          </p:nvSpPr>
          <p:spPr bwMode="auto">
            <a:xfrm>
              <a:off x="960" y="2409"/>
              <a:ext cx="576" cy="3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charset="0"/>
                <a:buNone/>
                <a:defRPr/>
              </a:pPr>
              <a:r>
                <a:rPr lang="en-US" sz="2400">
                  <a:cs typeface="Arial" charset="0"/>
                </a:rPr>
                <a:t>0</a:t>
              </a:r>
            </a:p>
          </p:txBody>
        </p:sp>
        <p:sp>
          <p:nvSpPr>
            <p:cNvPr id="316429" name="Rectangle 13"/>
            <p:cNvSpPr>
              <a:spLocks noChangeArrowheads="1"/>
            </p:cNvSpPr>
            <p:nvPr/>
          </p:nvSpPr>
          <p:spPr bwMode="auto">
            <a:xfrm>
              <a:off x="384" y="2409"/>
              <a:ext cx="576" cy="3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charset="0"/>
                <a:buNone/>
                <a:defRPr/>
              </a:pPr>
              <a:r>
                <a:rPr lang="en-US" sz="2400">
                  <a:cs typeface="Arial" charset="0"/>
                </a:rPr>
                <a:t>0</a:t>
              </a:r>
            </a:p>
          </p:txBody>
        </p:sp>
        <p:sp>
          <p:nvSpPr>
            <p:cNvPr id="316430" name="Rectangle 14"/>
            <p:cNvSpPr>
              <a:spLocks noChangeArrowheads="1"/>
            </p:cNvSpPr>
            <p:nvPr/>
          </p:nvSpPr>
          <p:spPr bwMode="auto">
            <a:xfrm>
              <a:off x="1536" y="2102"/>
              <a:ext cx="576" cy="3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charset="0"/>
                <a:buNone/>
                <a:defRPr/>
              </a:pPr>
              <a:r>
                <a:rPr lang="en-US" sz="2400">
                  <a:cs typeface="Arial" charset="0"/>
                  <a:sym typeface="Symbol" charset="0"/>
                </a:rPr>
                <a:t>3</a:t>
              </a:r>
            </a:p>
          </p:txBody>
        </p:sp>
        <p:sp>
          <p:nvSpPr>
            <p:cNvPr id="316431" name="Rectangle 15"/>
            <p:cNvSpPr>
              <a:spLocks noChangeArrowheads="1"/>
            </p:cNvSpPr>
            <p:nvPr/>
          </p:nvSpPr>
          <p:spPr bwMode="auto">
            <a:xfrm>
              <a:off x="960" y="2102"/>
              <a:ext cx="576" cy="3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charset="0"/>
                <a:buNone/>
                <a:defRPr/>
              </a:pPr>
              <a:r>
                <a:rPr lang="en-US" sz="2400">
                  <a:cs typeface="Arial" charset="0"/>
                </a:rPr>
                <a:t>1</a:t>
              </a:r>
            </a:p>
          </p:txBody>
        </p:sp>
        <p:sp>
          <p:nvSpPr>
            <p:cNvPr id="316432" name="Rectangle 16"/>
            <p:cNvSpPr>
              <a:spLocks noChangeArrowheads="1"/>
            </p:cNvSpPr>
            <p:nvPr/>
          </p:nvSpPr>
          <p:spPr bwMode="auto">
            <a:xfrm>
              <a:off x="384" y="2102"/>
              <a:ext cx="576" cy="3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charset="0"/>
                <a:buNone/>
                <a:defRPr/>
              </a:pPr>
              <a:r>
                <a:rPr lang="en-US" sz="2400">
                  <a:cs typeface="Arial" charset="0"/>
                  <a:sym typeface="Symbol" charset="0"/>
                </a:rPr>
                <a:t>1</a:t>
              </a:r>
            </a:p>
          </p:txBody>
        </p:sp>
        <p:sp>
          <p:nvSpPr>
            <p:cNvPr id="316433" name="Rectangle 17"/>
            <p:cNvSpPr>
              <a:spLocks noChangeArrowheads="1"/>
            </p:cNvSpPr>
            <p:nvPr/>
          </p:nvSpPr>
          <p:spPr bwMode="auto">
            <a:xfrm>
              <a:off x="1536" y="1795"/>
              <a:ext cx="576" cy="3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charset="0"/>
                <a:buNone/>
                <a:defRPr/>
              </a:pPr>
              <a:r>
                <a:rPr lang="en-US" sz="2400">
                  <a:cs typeface="Arial" charset="0"/>
                  <a:sym typeface="Symbol" charset="0"/>
                </a:rPr>
                <a:t>4</a:t>
              </a:r>
            </a:p>
          </p:txBody>
        </p:sp>
        <p:sp>
          <p:nvSpPr>
            <p:cNvPr id="316434" name="Rectangle 18"/>
            <p:cNvSpPr>
              <a:spLocks noChangeArrowheads="1"/>
            </p:cNvSpPr>
            <p:nvPr/>
          </p:nvSpPr>
          <p:spPr bwMode="auto">
            <a:xfrm>
              <a:off x="960" y="1795"/>
              <a:ext cx="576" cy="3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charset="0"/>
                <a:buNone/>
                <a:defRPr/>
              </a:pPr>
              <a:r>
                <a:rPr lang="en-US" sz="2400">
                  <a:cs typeface="Arial" charset="0"/>
                </a:rPr>
                <a:t>2</a:t>
              </a:r>
            </a:p>
          </p:txBody>
        </p:sp>
        <p:sp>
          <p:nvSpPr>
            <p:cNvPr id="316435" name="Rectangle 19"/>
            <p:cNvSpPr>
              <a:spLocks noChangeArrowheads="1"/>
            </p:cNvSpPr>
            <p:nvPr/>
          </p:nvSpPr>
          <p:spPr bwMode="auto">
            <a:xfrm>
              <a:off x="384" y="1795"/>
              <a:ext cx="576" cy="3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charset="0"/>
                <a:buNone/>
                <a:defRPr/>
              </a:pPr>
              <a:r>
                <a:rPr lang="en-US" sz="2400">
                  <a:cs typeface="Arial" charset="0"/>
                  <a:sym typeface="Symbol" charset="0"/>
                </a:rPr>
                <a:t>2</a:t>
              </a:r>
            </a:p>
          </p:txBody>
        </p:sp>
        <p:sp>
          <p:nvSpPr>
            <p:cNvPr id="316436" name="Rectangle 20"/>
            <p:cNvSpPr>
              <a:spLocks noChangeArrowheads="1"/>
            </p:cNvSpPr>
            <p:nvPr/>
          </p:nvSpPr>
          <p:spPr bwMode="auto">
            <a:xfrm>
              <a:off x="1536" y="1488"/>
              <a:ext cx="576" cy="3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charset="0"/>
                <a:buNone/>
                <a:defRPr/>
              </a:pPr>
              <a:r>
                <a:rPr lang="en-US" sz="2400">
                  <a:solidFill>
                    <a:srgbClr val="0000CC"/>
                  </a:solidFill>
                  <a:cs typeface="Arial" charset="0"/>
                </a:rPr>
                <a:t>|</a:t>
              </a:r>
              <a:r>
                <a:rPr lang="en-US" sz="2400" i="1">
                  <a:solidFill>
                    <a:srgbClr val="0000CC"/>
                  </a:solidFill>
                  <a:cs typeface="Arial" charset="0"/>
                </a:rPr>
                <a:t>x</a:t>
              </a:r>
              <a:r>
                <a:rPr lang="en-US" sz="2400">
                  <a:solidFill>
                    <a:srgbClr val="0000CC"/>
                  </a:solidFill>
                  <a:cs typeface="Arial" charset="0"/>
                </a:rPr>
                <a:t>|+2</a:t>
              </a:r>
            </a:p>
          </p:txBody>
        </p:sp>
        <p:sp>
          <p:nvSpPr>
            <p:cNvPr id="316437" name="Rectangle 21"/>
            <p:cNvSpPr>
              <a:spLocks noChangeArrowheads="1"/>
            </p:cNvSpPr>
            <p:nvPr/>
          </p:nvSpPr>
          <p:spPr bwMode="auto">
            <a:xfrm>
              <a:off x="960" y="1488"/>
              <a:ext cx="576" cy="3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charset="0"/>
                <a:buNone/>
                <a:defRPr/>
              </a:pPr>
              <a:r>
                <a:rPr lang="en-US" sz="2400">
                  <a:solidFill>
                    <a:srgbClr val="FF0000"/>
                  </a:solidFill>
                  <a:cs typeface="Arial" charset="0"/>
                </a:rPr>
                <a:t>|</a:t>
              </a:r>
              <a:r>
                <a:rPr lang="en-US" sz="2400" i="1">
                  <a:solidFill>
                    <a:srgbClr val="FF0000"/>
                  </a:solidFill>
                  <a:cs typeface="Arial" charset="0"/>
                </a:rPr>
                <a:t>x</a:t>
              </a:r>
              <a:r>
                <a:rPr lang="en-US" sz="2400">
                  <a:solidFill>
                    <a:srgbClr val="FF0000"/>
                  </a:solidFill>
                  <a:cs typeface="Arial" charset="0"/>
                </a:rPr>
                <a:t>|</a:t>
              </a:r>
            </a:p>
          </p:txBody>
        </p:sp>
        <p:sp>
          <p:nvSpPr>
            <p:cNvPr id="316438" name="Rectangle 22"/>
            <p:cNvSpPr>
              <a:spLocks noChangeArrowheads="1"/>
            </p:cNvSpPr>
            <p:nvPr/>
          </p:nvSpPr>
          <p:spPr bwMode="auto">
            <a:xfrm>
              <a:off x="384" y="1488"/>
              <a:ext cx="576" cy="3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charset="0"/>
                <a:buNone/>
                <a:defRPr/>
              </a:pPr>
              <a:r>
                <a:rPr lang="en-US" sz="2400" i="1">
                  <a:cs typeface="Arial" charset="0"/>
                </a:rPr>
                <a:t>x</a:t>
              </a:r>
            </a:p>
          </p:txBody>
        </p:sp>
        <p:sp>
          <p:nvSpPr>
            <p:cNvPr id="316439" name="Line 23"/>
            <p:cNvSpPr>
              <a:spLocks noChangeShapeType="1"/>
            </p:cNvSpPr>
            <p:nvPr/>
          </p:nvSpPr>
          <p:spPr bwMode="auto">
            <a:xfrm>
              <a:off x="384" y="1488"/>
              <a:ext cx="1728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316440" name="Line 24"/>
            <p:cNvSpPr>
              <a:spLocks noChangeShapeType="1"/>
            </p:cNvSpPr>
            <p:nvPr/>
          </p:nvSpPr>
          <p:spPr bwMode="auto">
            <a:xfrm>
              <a:off x="384" y="1795"/>
              <a:ext cx="17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316441" name="Line 25"/>
            <p:cNvSpPr>
              <a:spLocks noChangeShapeType="1"/>
            </p:cNvSpPr>
            <p:nvPr/>
          </p:nvSpPr>
          <p:spPr bwMode="auto">
            <a:xfrm>
              <a:off x="384" y="2102"/>
              <a:ext cx="17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316442" name="Line 26"/>
            <p:cNvSpPr>
              <a:spLocks noChangeShapeType="1"/>
            </p:cNvSpPr>
            <p:nvPr/>
          </p:nvSpPr>
          <p:spPr bwMode="auto">
            <a:xfrm>
              <a:off x="384" y="2409"/>
              <a:ext cx="17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316443" name="Line 27"/>
            <p:cNvSpPr>
              <a:spLocks noChangeShapeType="1"/>
            </p:cNvSpPr>
            <p:nvPr/>
          </p:nvSpPr>
          <p:spPr bwMode="auto">
            <a:xfrm>
              <a:off x="384" y="3330"/>
              <a:ext cx="1728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316444" name="Line 28"/>
            <p:cNvSpPr>
              <a:spLocks noChangeShapeType="1"/>
            </p:cNvSpPr>
            <p:nvPr/>
          </p:nvSpPr>
          <p:spPr bwMode="auto">
            <a:xfrm>
              <a:off x="384" y="1488"/>
              <a:ext cx="0" cy="1842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316445" name="Line 29"/>
            <p:cNvSpPr>
              <a:spLocks noChangeShapeType="1"/>
            </p:cNvSpPr>
            <p:nvPr/>
          </p:nvSpPr>
          <p:spPr bwMode="auto">
            <a:xfrm>
              <a:off x="960" y="1488"/>
              <a:ext cx="0" cy="184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316446" name="Line 30"/>
            <p:cNvSpPr>
              <a:spLocks noChangeShapeType="1"/>
            </p:cNvSpPr>
            <p:nvPr/>
          </p:nvSpPr>
          <p:spPr bwMode="auto">
            <a:xfrm>
              <a:off x="1536" y="1488"/>
              <a:ext cx="0" cy="184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316447" name="Line 31"/>
            <p:cNvSpPr>
              <a:spLocks noChangeShapeType="1"/>
            </p:cNvSpPr>
            <p:nvPr/>
          </p:nvSpPr>
          <p:spPr bwMode="auto">
            <a:xfrm>
              <a:off x="2112" y="1488"/>
              <a:ext cx="0" cy="1842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316448" name="Line 32"/>
            <p:cNvSpPr>
              <a:spLocks noChangeShapeType="1"/>
            </p:cNvSpPr>
            <p:nvPr/>
          </p:nvSpPr>
          <p:spPr bwMode="auto">
            <a:xfrm>
              <a:off x="384" y="2716"/>
              <a:ext cx="17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316449" name="Line 33"/>
            <p:cNvSpPr>
              <a:spLocks noChangeShapeType="1"/>
            </p:cNvSpPr>
            <p:nvPr/>
          </p:nvSpPr>
          <p:spPr bwMode="auto">
            <a:xfrm>
              <a:off x="384" y="3023"/>
              <a:ext cx="17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</p:grpSp>
      <p:pic>
        <p:nvPicPr>
          <p:cNvPr id="316450" name="Picture 3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1600200"/>
            <a:ext cx="4457700" cy="44577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431866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anchor="t"/>
          <a:lstStyle/>
          <a:p>
            <a:pPr eaLnBrk="1" hangingPunct="1"/>
            <a:r>
              <a:rPr lang="en-US" sz="4400">
                <a:latin typeface="News Gothic MT" charset="0"/>
              </a:rPr>
              <a:t>Vertical Translation Example </a:t>
            </a:r>
          </a:p>
        </p:txBody>
      </p:sp>
      <p:sp>
        <p:nvSpPr>
          <p:cNvPr id="3686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charset="0"/>
              <a:buNone/>
            </a:pPr>
            <a:r>
              <a:rPr lang="en-US">
                <a:latin typeface="News Gothic MT" charset="0"/>
              </a:rPr>
              <a:t>Graph </a:t>
            </a:r>
            <a:r>
              <a:rPr lang="en-US" i="1">
                <a:solidFill>
                  <a:srgbClr val="0033CC"/>
                </a:solidFill>
                <a:latin typeface="News Gothic MT" charset="0"/>
              </a:rPr>
              <a:t>y</a:t>
            </a:r>
            <a:r>
              <a:rPr lang="en-US">
                <a:solidFill>
                  <a:srgbClr val="0033CC"/>
                </a:solidFill>
                <a:latin typeface="News Gothic MT" charset="0"/>
              </a:rPr>
              <a:t> = |</a:t>
            </a:r>
            <a:r>
              <a:rPr lang="en-US" i="1">
                <a:solidFill>
                  <a:srgbClr val="0033CC"/>
                </a:solidFill>
                <a:latin typeface="News Gothic MT" charset="0"/>
              </a:rPr>
              <a:t>x</a:t>
            </a:r>
            <a:r>
              <a:rPr lang="en-US">
                <a:solidFill>
                  <a:srgbClr val="0033CC"/>
                </a:solidFill>
                <a:latin typeface="News Gothic MT" charset="0"/>
              </a:rPr>
              <a:t>| - 1</a:t>
            </a:r>
          </a:p>
        </p:txBody>
      </p:sp>
      <p:grpSp>
        <p:nvGrpSpPr>
          <p:cNvPr id="23555" name="Group 4"/>
          <p:cNvGrpSpPr>
            <a:grpSpLocks noRot="1"/>
          </p:cNvGrpSpPr>
          <p:nvPr/>
        </p:nvGrpSpPr>
        <p:grpSpPr bwMode="auto">
          <a:xfrm>
            <a:off x="914400" y="2362200"/>
            <a:ext cx="2743200" cy="2924175"/>
            <a:chOff x="384" y="1488"/>
            <a:chExt cx="1728" cy="1842"/>
          </a:xfrm>
        </p:grpSpPr>
        <p:sp>
          <p:nvSpPr>
            <p:cNvPr id="318469" name="Rectangle 5"/>
            <p:cNvSpPr>
              <a:spLocks noChangeArrowheads="1"/>
            </p:cNvSpPr>
            <p:nvPr/>
          </p:nvSpPr>
          <p:spPr bwMode="auto">
            <a:xfrm>
              <a:off x="1536" y="3023"/>
              <a:ext cx="576" cy="3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charset="0"/>
                <a:buNone/>
                <a:defRPr/>
              </a:pPr>
              <a:r>
                <a:rPr lang="en-US" sz="2400">
                  <a:cs typeface="Arial" charset="0"/>
                </a:rPr>
                <a:t>1</a:t>
              </a:r>
            </a:p>
          </p:txBody>
        </p:sp>
        <p:sp>
          <p:nvSpPr>
            <p:cNvPr id="318470" name="Rectangle 6"/>
            <p:cNvSpPr>
              <a:spLocks noChangeArrowheads="1"/>
            </p:cNvSpPr>
            <p:nvPr/>
          </p:nvSpPr>
          <p:spPr bwMode="auto">
            <a:xfrm>
              <a:off x="960" y="3023"/>
              <a:ext cx="576" cy="3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charset="0"/>
                <a:buNone/>
                <a:defRPr/>
              </a:pPr>
              <a:r>
                <a:rPr lang="en-US" sz="2400">
                  <a:cs typeface="Arial" charset="0"/>
                </a:rPr>
                <a:t>2</a:t>
              </a:r>
            </a:p>
          </p:txBody>
        </p:sp>
        <p:sp>
          <p:nvSpPr>
            <p:cNvPr id="318471" name="Rectangle 7"/>
            <p:cNvSpPr>
              <a:spLocks noChangeArrowheads="1"/>
            </p:cNvSpPr>
            <p:nvPr/>
          </p:nvSpPr>
          <p:spPr bwMode="auto">
            <a:xfrm>
              <a:off x="384" y="3023"/>
              <a:ext cx="576" cy="3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charset="0"/>
                <a:buNone/>
                <a:defRPr/>
              </a:pPr>
              <a:r>
                <a:rPr lang="en-US" sz="2400">
                  <a:cs typeface="Arial" charset="0"/>
                </a:rPr>
                <a:t>2</a:t>
              </a:r>
            </a:p>
          </p:txBody>
        </p:sp>
        <p:sp>
          <p:nvSpPr>
            <p:cNvPr id="318472" name="Rectangle 8"/>
            <p:cNvSpPr>
              <a:spLocks noChangeArrowheads="1"/>
            </p:cNvSpPr>
            <p:nvPr/>
          </p:nvSpPr>
          <p:spPr bwMode="auto">
            <a:xfrm>
              <a:off x="1536" y="2716"/>
              <a:ext cx="576" cy="3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charset="0"/>
                <a:buNone/>
                <a:defRPr/>
              </a:pPr>
              <a:r>
                <a:rPr lang="en-US" sz="2400">
                  <a:cs typeface="Arial" charset="0"/>
                </a:rPr>
                <a:t>0</a:t>
              </a:r>
            </a:p>
          </p:txBody>
        </p:sp>
        <p:sp>
          <p:nvSpPr>
            <p:cNvPr id="318473" name="Rectangle 9"/>
            <p:cNvSpPr>
              <a:spLocks noChangeArrowheads="1"/>
            </p:cNvSpPr>
            <p:nvPr/>
          </p:nvSpPr>
          <p:spPr bwMode="auto">
            <a:xfrm>
              <a:off x="960" y="2716"/>
              <a:ext cx="576" cy="3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charset="0"/>
                <a:buNone/>
                <a:defRPr/>
              </a:pPr>
              <a:r>
                <a:rPr lang="en-US" sz="2400">
                  <a:cs typeface="Arial" charset="0"/>
                </a:rPr>
                <a:t>1</a:t>
              </a:r>
            </a:p>
          </p:txBody>
        </p:sp>
        <p:sp>
          <p:nvSpPr>
            <p:cNvPr id="318474" name="Rectangle 10"/>
            <p:cNvSpPr>
              <a:spLocks noChangeArrowheads="1"/>
            </p:cNvSpPr>
            <p:nvPr/>
          </p:nvSpPr>
          <p:spPr bwMode="auto">
            <a:xfrm>
              <a:off x="384" y="2716"/>
              <a:ext cx="576" cy="3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charset="0"/>
                <a:buNone/>
                <a:defRPr/>
              </a:pPr>
              <a:r>
                <a:rPr lang="en-US" sz="2400">
                  <a:cs typeface="Arial" charset="0"/>
                </a:rPr>
                <a:t>1</a:t>
              </a:r>
            </a:p>
          </p:txBody>
        </p:sp>
        <p:sp>
          <p:nvSpPr>
            <p:cNvPr id="318475" name="Rectangle 11"/>
            <p:cNvSpPr>
              <a:spLocks noChangeArrowheads="1"/>
            </p:cNvSpPr>
            <p:nvPr/>
          </p:nvSpPr>
          <p:spPr bwMode="auto">
            <a:xfrm>
              <a:off x="1536" y="2409"/>
              <a:ext cx="576" cy="3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charset="0"/>
                <a:buNone/>
                <a:defRPr/>
              </a:pPr>
              <a:r>
                <a:rPr lang="en-US" sz="2400">
                  <a:cs typeface="Arial" charset="0"/>
                </a:rPr>
                <a:t>-1</a:t>
              </a:r>
            </a:p>
          </p:txBody>
        </p:sp>
        <p:sp>
          <p:nvSpPr>
            <p:cNvPr id="318476" name="Rectangle 12"/>
            <p:cNvSpPr>
              <a:spLocks noChangeArrowheads="1"/>
            </p:cNvSpPr>
            <p:nvPr/>
          </p:nvSpPr>
          <p:spPr bwMode="auto">
            <a:xfrm>
              <a:off x="960" y="2409"/>
              <a:ext cx="576" cy="3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charset="0"/>
                <a:buNone/>
                <a:defRPr/>
              </a:pPr>
              <a:r>
                <a:rPr lang="en-US" sz="2400">
                  <a:cs typeface="Arial" charset="0"/>
                </a:rPr>
                <a:t>0</a:t>
              </a:r>
            </a:p>
          </p:txBody>
        </p:sp>
        <p:sp>
          <p:nvSpPr>
            <p:cNvPr id="318477" name="Rectangle 13"/>
            <p:cNvSpPr>
              <a:spLocks noChangeArrowheads="1"/>
            </p:cNvSpPr>
            <p:nvPr/>
          </p:nvSpPr>
          <p:spPr bwMode="auto">
            <a:xfrm>
              <a:off x="384" y="2409"/>
              <a:ext cx="576" cy="3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charset="0"/>
                <a:buNone/>
                <a:defRPr/>
              </a:pPr>
              <a:r>
                <a:rPr lang="en-US" sz="2400">
                  <a:cs typeface="Arial" charset="0"/>
                </a:rPr>
                <a:t>0</a:t>
              </a:r>
            </a:p>
          </p:txBody>
        </p:sp>
        <p:sp>
          <p:nvSpPr>
            <p:cNvPr id="318478" name="Rectangle 14"/>
            <p:cNvSpPr>
              <a:spLocks noChangeArrowheads="1"/>
            </p:cNvSpPr>
            <p:nvPr/>
          </p:nvSpPr>
          <p:spPr bwMode="auto">
            <a:xfrm>
              <a:off x="1536" y="2102"/>
              <a:ext cx="576" cy="3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charset="0"/>
                <a:buNone/>
                <a:defRPr/>
              </a:pPr>
              <a:r>
                <a:rPr lang="en-US" sz="2400">
                  <a:cs typeface="Arial" charset="0"/>
                  <a:sym typeface="Symbol" charset="0"/>
                </a:rPr>
                <a:t>0</a:t>
              </a:r>
            </a:p>
          </p:txBody>
        </p:sp>
        <p:sp>
          <p:nvSpPr>
            <p:cNvPr id="318479" name="Rectangle 15"/>
            <p:cNvSpPr>
              <a:spLocks noChangeArrowheads="1"/>
            </p:cNvSpPr>
            <p:nvPr/>
          </p:nvSpPr>
          <p:spPr bwMode="auto">
            <a:xfrm>
              <a:off x="960" y="2102"/>
              <a:ext cx="576" cy="3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charset="0"/>
                <a:buNone/>
                <a:defRPr/>
              </a:pPr>
              <a:r>
                <a:rPr lang="en-US" sz="2400">
                  <a:cs typeface="Arial" charset="0"/>
                </a:rPr>
                <a:t>1</a:t>
              </a:r>
            </a:p>
          </p:txBody>
        </p:sp>
        <p:sp>
          <p:nvSpPr>
            <p:cNvPr id="318480" name="Rectangle 16"/>
            <p:cNvSpPr>
              <a:spLocks noChangeArrowheads="1"/>
            </p:cNvSpPr>
            <p:nvPr/>
          </p:nvSpPr>
          <p:spPr bwMode="auto">
            <a:xfrm>
              <a:off x="384" y="2102"/>
              <a:ext cx="576" cy="3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charset="0"/>
                <a:buNone/>
                <a:defRPr/>
              </a:pPr>
              <a:r>
                <a:rPr lang="en-US" sz="2400">
                  <a:cs typeface="Arial" charset="0"/>
                  <a:sym typeface="Symbol" charset="0"/>
                </a:rPr>
                <a:t>1</a:t>
              </a:r>
            </a:p>
          </p:txBody>
        </p:sp>
        <p:sp>
          <p:nvSpPr>
            <p:cNvPr id="318481" name="Rectangle 17"/>
            <p:cNvSpPr>
              <a:spLocks noChangeArrowheads="1"/>
            </p:cNvSpPr>
            <p:nvPr/>
          </p:nvSpPr>
          <p:spPr bwMode="auto">
            <a:xfrm>
              <a:off x="1536" y="1795"/>
              <a:ext cx="576" cy="3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charset="0"/>
                <a:buNone/>
                <a:defRPr/>
              </a:pPr>
              <a:r>
                <a:rPr lang="en-US" sz="2400">
                  <a:cs typeface="Arial" charset="0"/>
                  <a:sym typeface="Symbol" charset="0"/>
                </a:rPr>
                <a:t>1</a:t>
              </a:r>
            </a:p>
          </p:txBody>
        </p:sp>
        <p:sp>
          <p:nvSpPr>
            <p:cNvPr id="318482" name="Rectangle 18"/>
            <p:cNvSpPr>
              <a:spLocks noChangeArrowheads="1"/>
            </p:cNvSpPr>
            <p:nvPr/>
          </p:nvSpPr>
          <p:spPr bwMode="auto">
            <a:xfrm>
              <a:off x="960" y="1795"/>
              <a:ext cx="576" cy="3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charset="0"/>
                <a:buNone/>
                <a:defRPr/>
              </a:pPr>
              <a:r>
                <a:rPr lang="en-US" sz="2400">
                  <a:cs typeface="Arial" charset="0"/>
                </a:rPr>
                <a:t>2</a:t>
              </a:r>
            </a:p>
          </p:txBody>
        </p:sp>
        <p:sp>
          <p:nvSpPr>
            <p:cNvPr id="318483" name="Rectangle 19"/>
            <p:cNvSpPr>
              <a:spLocks noChangeArrowheads="1"/>
            </p:cNvSpPr>
            <p:nvPr/>
          </p:nvSpPr>
          <p:spPr bwMode="auto">
            <a:xfrm>
              <a:off x="384" y="1795"/>
              <a:ext cx="576" cy="3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charset="0"/>
                <a:buNone/>
                <a:defRPr/>
              </a:pPr>
              <a:r>
                <a:rPr lang="en-US" sz="2400">
                  <a:cs typeface="Arial" charset="0"/>
                  <a:sym typeface="Symbol" charset="0"/>
                </a:rPr>
                <a:t>2</a:t>
              </a:r>
            </a:p>
          </p:txBody>
        </p:sp>
        <p:sp>
          <p:nvSpPr>
            <p:cNvPr id="318484" name="Rectangle 20"/>
            <p:cNvSpPr>
              <a:spLocks noChangeArrowheads="1"/>
            </p:cNvSpPr>
            <p:nvPr/>
          </p:nvSpPr>
          <p:spPr bwMode="auto">
            <a:xfrm>
              <a:off x="1536" y="1488"/>
              <a:ext cx="576" cy="3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charset="0"/>
                <a:buNone/>
                <a:defRPr/>
              </a:pPr>
              <a:r>
                <a:rPr lang="en-US" sz="2400">
                  <a:solidFill>
                    <a:srgbClr val="0000CC"/>
                  </a:solidFill>
                  <a:cs typeface="Arial" charset="0"/>
                </a:rPr>
                <a:t>|</a:t>
              </a:r>
              <a:r>
                <a:rPr lang="en-US" sz="2400" i="1">
                  <a:solidFill>
                    <a:srgbClr val="0000CC"/>
                  </a:solidFill>
                  <a:cs typeface="Arial" charset="0"/>
                </a:rPr>
                <a:t>x</a:t>
              </a:r>
              <a:r>
                <a:rPr lang="en-US" sz="2400">
                  <a:solidFill>
                    <a:srgbClr val="0000CC"/>
                  </a:solidFill>
                  <a:cs typeface="Arial" charset="0"/>
                </a:rPr>
                <a:t>| -1</a:t>
              </a:r>
            </a:p>
          </p:txBody>
        </p:sp>
        <p:sp>
          <p:nvSpPr>
            <p:cNvPr id="318485" name="Rectangle 21"/>
            <p:cNvSpPr>
              <a:spLocks noChangeArrowheads="1"/>
            </p:cNvSpPr>
            <p:nvPr/>
          </p:nvSpPr>
          <p:spPr bwMode="auto">
            <a:xfrm>
              <a:off x="960" y="1488"/>
              <a:ext cx="576" cy="3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charset="0"/>
                <a:buNone/>
                <a:defRPr/>
              </a:pPr>
              <a:r>
                <a:rPr lang="en-US" sz="2400">
                  <a:solidFill>
                    <a:srgbClr val="FF0000"/>
                  </a:solidFill>
                  <a:cs typeface="Arial" charset="0"/>
                </a:rPr>
                <a:t>|</a:t>
              </a:r>
              <a:r>
                <a:rPr lang="en-US" sz="2400" i="1">
                  <a:solidFill>
                    <a:srgbClr val="FF0000"/>
                  </a:solidFill>
                  <a:cs typeface="Arial" charset="0"/>
                </a:rPr>
                <a:t>x</a:t>
              </a:r>
              <a:r>
                <a:rPr lang="en-US" sz="2400">
                  <a:solidFill>
                    <a:srgbClr val="FF0000"/>
                  </a:solidFill>
                  <a:cs typeface="Arial" charset="0"/>
                </a:rPr>
                <a:t>|</a:t>
              </a:r>
            </a:p>
          </p:txBody>
        </p:sp>
        <p:sp>
          <p:nvSpPr>
            <p:cNvPr id="318486" name="Rectangle 22"/>
            <p:cNvSpPr>
              <a:spLocks noChangeArrowheads="1"/>
            </p:cNvSpPr>
            <p:nvPr/>
          </p:nvSpPr>
          <p:spPr bwMode="auto">
            <a:xfrm>
              <a:off x="384" y="1488"/>
              <a:ext cx="576" cy="3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charset="0"/>
                <a:buNone/>
                <a:defRPr/>
              </a:pPr>
              <a:r>
                <a:rPr lang="en-US" sz="2400" i="1">
                  <a:cs typeface="Arial" charset="0"/>
                </a:rPr>
                <a:t>x</a:t>
              </a:r>
            </a:p>
          </p:txBody>
        </p:sp>
        <p:sp>
          <p:nvSpPr>
            <p:cNvPr id="318487" name="Line 23"/>
            <p:cNvSpPr>
              <a:spLocks noChangeShapeType="1"/>
            </p:cNvSpPr>
            <p:nvPr/>
          </p:nvSpPr>
          <p:spPr bwMode="auto">
            <a:xfrm>
              <a:off x="384" y="1488"/>
              <a:ext cx="1728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318488" name="Line 24"/>
            <p:cNvSpPr>
              <a:spLocks noChangeShapeType="1"/>
            </p:cNvSpPr>
            <p:nvPr/>
          </p:nvSpPr>
          <p:spPr bwMode="auto">
            <a:xfrm>
              <a:off x="384" y="1795"/>
              <a:ext cx="17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318489" name="Line 25"/>
            <p:cNvSpPr>
              <a:spLocks noChangeShapeType="1"/>
            </p:cNvSpPr>
            <p:nvPr/>
          </p:nvSpPr>
          <p:spPr bwMode="auto">
            <a:xfrm>
              <a:off x="384" y="2102"/>
              <a:ext cx="17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318490" name="Line 26"/>
            <p:cNvSpPr>
              <a:spLocks noChangeShapeType="1"/>
            </p:cNvSpPr>
            <p:nvPr/>
          </p:nvSpPr>
          <p:spPr bwMode="auto">
            <a:xfrm>
              <a:off x="384" y="2409"/>
              <a:ext cx="17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318491" name="Line 27"/>
            <p:cNvSpPr>
              <a:spLocks noChangeShapeType="1"/>
            </p:cNvSpPr>
            <p:nvPr/>
          </p:nvSpPr>
          <p:spPr bwMode="auto">
            <a:xfrm>
              <a:off x="384" y="3330"/>
              <a:ext cx="1728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318492" name="Line 28"/>
            <p:cNvSpPr>
              <a:spLocks noChangeShapeType="1"/>
            </p:cNvSpPr>
            <p:nvPr/>
          </p:nvSpPr>
          <p:spPr bwMode="auto">
            <a:xfrm>
              <a:off x="384" y="1488"/>
              <a:ext cx="0" cy="1842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318493" name="Line 29"/>
            <p:cNvSpPr>
              <a:spLocks noChangeShapeType="1"/>
            </p:cNvSpPr>
            <p:nvPr/>
          </p:nvSpPr>
          <p:spPr bwMode="auto">
            <a:xfrm>
              <a:off x="960" y="1488"/>
              <a:ext cx="0" cy="184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318494" name="Line 30"/>
            <p:cNvSpPr>
              <a:spLocks noChangeShapeType="1"/>
            </p:cNvSpPr>
            <p:nvPr/>
          </p:nvSpPr>
          <p:spPr bwMode="auto">
            <a:xfrm>
              <a:off x="1536" y="1488"/>
              <a:ext cx="0" cy="184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318495" name="Line 31"/>
            <p:cNvSpPr>
              <a:spLocks noChangeShapeType="1"/>
            </p:cNvSpPr>
            <p:nvPr/>
          </p:nvSpPr>
          <p:spPr bwMode="auto">
            <a:xfrm>
              <a:off x="2112" y="1488"/>
              <a:ext cx="0" cy="1842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318496" name="Line 32"/>
            <p:cNvSpPr>
              <a:spLocks noChangeShapeType="1"/>
            </p:cNvSpPr>
            <p:nvPr/>
          </p:nvSpPr>
          <p:spPr bwMode="auto">
            <a:xfrm>
              <a:off x="384" y="2716"/>
              <a:ext cx="17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318497" name="Line 33"/>
            <p:cNvSpPr>
              <a:spLocks noChangeShapeType="1"/>
            </p:cNvSpPr>
            <p:nvPr/>
          </p:nvSpPr>
          <p:spPr bwMode="auto">
            <a:xfrm>
              <a:off x="384" y="3023"/>
              <a:ext cx="17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</p:grpSp>
      <p:pic>
        <p:nvPicPr>
          <p:cNvPr id="318498" name="Picture 3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1752600"/>
            <a:ext cx="4419600" cy="44196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392108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70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190500"/>
            <a:ext cx="7391400" cy="9525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rtlCol="0" anchor="t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ea typeface="+mj-ea"/>
                <a:cs typeface="+mj-cs"/>
              </a:rPr>
              <a:t>Practice </a:t>
            </a:r>
            <a:r>
              <a:rPr lang="en-US" dirty="0">
                <a:ea typeface="+mj-ea"/>
                <a:cs typeface="+mj-cs"/>
              </a:rPr>
              <a:t>Vertical Translations</a:t>
            </a:r>
          </a:p>
        </p:txBody>
      </p:sp>
      <p:sp>
        <p:nvSpPr>
          <p:cNvPr id="38914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1066800" y="2109788"/>
            <a:ext cx="2438400" cy="633412"/>
          </a:xfrm>
        </p:spPr>
        <p:txBody>
          <a:bodyPr/>
          <a:lstStyle/>
          <a:p>
            <a:pPr eaLnBrk="1" hangingPunct="1">
              <a:buFont typeface="Wingdings" charset="0"/>
              <a:buNone/>
            </a:pPr>
            <a:r>
              <a:rPr lang="en-US" sz="2400">
                <a:solidFill>
                  <a:srgbClr val="006600"/>
                </a:solidFill>
                <a:latin typeface="News Gothic MT" charset="0"/>
              </a:rPr>
              <a:t>y = 3x</a:t>
            </a:r>
            <a:r>
              <a:rPr lang="en-US" sz="2400" baseline="30000">
                <a:solidFill>
                  <a:srgbClr val="006600"/>
                </a:solidFill>
                <a:latin typeface="News Gothic MT" charset="0"/>
              </a:rPr>
              <a:t>2</a:t>
            </a:r>
            <a:endParaRPr lang="en-US" sz="2400">
              <a:solidFill>
                <a:srgbClr val="006600"/>
              </a:solidFill>
              <a:latin typeface="News Gothic MT" charset="0"/>
            </a:endParaRPr>
          </a:p>
        </p:txBody>
      </p:sp>
      <p:pic>
        <p:nvPicPr>
          <p:cNvPr id="32870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1371600"/>
            <a:ext cx="4762500" cy="47625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1066800" y="3200400"/>
            <a:ext cx="2170113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buFont typeface="Wingdings" charset="0"/>
              <a:buNone/>
            </a:pPr>
            <a:r>
              <a:rPr lang="en-US" sz="1800" b="1">
                <a:solidFill>
                  <a:srgbClr val="006600"/>
                </a:solidFill>
                <a:latin typeface="News Gothic MT" charset="0"/>
              </a:rPr>
              <a:t>Now shift the formula vertically up and down. Sketch the graph.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990600" y="4572000"/>
            <a:ext cx="2093913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buFont typeface="Wingdings" charset="0"/>
              <a:buNone/>
            </a:pPr>
            <a:r>
              <a:rPr lang="en-US" sz="1800" b="1">
                <a:solidFill>
                  <a:srgbClr val="006600"/>
                </a:solidFill>
                <a:latin typeface="News Gothic MT" charset="0"/>
              </a:rPr>
              <a:t>Let’s say you chose:</a:t>
            </a:r>
            <a:br>
              <a:rPr lang="en-US" sz="1800" b="1">
                <a:solidFill>
                  <a:srgbClr val="006600"/>
                </a:solidFill>
                <a:latin typeface="News Gothic MT" charset="0"/>
              </a:rPr>
            </a:br>
            <a:r>
              <a:rPr lang="en-US" sz="1800" b="1">
                <a:solidFill>
                  <a:srgbClr val="006600"/>
                </a:solidFill>
                <a:latin typeface="News Gothic MT" charset="0"/>
              </a:rPr>
              <a:t>3 down</a:t>
            </a:r>
          </a:p>
          <a:p>
            <a:pPr eaLnBrk="1" hangingPunct="1">
              <a:buFont typeface="Wingdings" charset="0"/>
              <a:buNone/>
            </a:pPr>
            <a:r>
              <a:rPr lang="en-US" sz="1800" b="1">
                <a:solidFill>
                  <a:srgbClr val="006600"/>
                </a:solidFill>
                <a:latin typeface="News Gothic MT" charset="0"/>
              </a:rPr>
              <a:t>2 up.</a:t>
            </a:r>
          </a:p>
        </p:txBody>
      </p:sp>
    </p:spTree>
    <p:extLst>
      <p:ext uri="{BB962C8B-B14F-4D97-AF65-F5344CB8AC3E}">
        <p14:creationId xmlns:p14="http://schemas.microsoft.com/office/powerpoint/2010/main" val="27746493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56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190500"/>
            <a:ext cx="7391400" cy="9525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rtlCol="0" anchor="t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ea typeface="+mj-ea"/>
                <a:cs typeface="+mj-cs"/>
              </a:rPr>
              <a:t>Practice </a:t>
            </a:r>
            <a:r>
              <a:rPr lang="en-US" dirty="0">
                <a:ea typeface="+mj-ea"/>
                <a:cs typeface="+mj-cs"/>
              </a:rPr>
              <a:t>Vertical Translations</a:t>
            </a:r>
          </a:p>
        </p:txBody>
      </p:sp>
      <p:sp>
        <p:nvSpPr>
          <p:cNvPr id="40962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1066800" y="2109788"/>
            <a:ext cx="2743200" cy="1624012"/>
          </a:xfrm>
        </p:spPr>
        <p:txBody>
          <a:bodyPr/>
          <a:lstStyle/>
          <a:p>
            <a:pPr eaLnBrk="1" hangingPunct="1">
              <a:buFont typeface="Wingdings" charset="0"/>
              <a:buNone/>
            </a:pPr>
            <a:r>
              <a:rPr lang="en-US" sz="2400">
                <a:solidFill>
                  <a:srgbClr val="006600"/>
                </a:solidFill>
                <a:latin typeface="News Gothic MT" charset="0"/>
              </a:rPr>
              <a:t>y = 3x</a:t>
            </a:r>
            <a:r>
              <a:rPr lang="en-US" sz="2400" baseline="30000">
                <a:solidFill>
                  <a:srgbClr val="006600"/>
                </a:solidFill>
                <a:latin typeface="News Gothic MT" charset="0"/>
              </a:rPr>
              <a:t>2</a:t>
            </a:r>
          </a:p>
          <a:p>
            <a:pPr eaLnBrk="1" hangingPunct="1">
              <a:buFont typeface="Wingdings" charset="0"/>
              <a:buNone/>
            </a:pPr>
            <a:r>
              <a:rPr lang="en-US" sz="2400">
                <a:solidFill>
                  <a:srgbClr val="FF0000"/>
                </a:solidFill>
                <a:latin typeface="News Gothic MT" charset="0"/>
              </a:rPr>
              <a:t>y = 3x</a:t>
            </a:r>
            <a:r>
              <a:rPr lang="en-US" sz="2400" baseline="30000">
                <a:solidFill>
                  <a:srgbClr val="FF0000"/>
                </a:solidFill>
                <a:latin typeface="News Gothic MT" charset="0"/>
              </a:rPr>
              <a:t>2</a:t>
            </a:r>
            <a:r>
              <a:rPr lang="en-US" sz="2400">
                <a:solidFill>
                  <a:srgbClr val="FF0000"/>
                </a:solidFill>
                <a:latin typeface="News Gothic MT" charset="0"/>
              </a:rPr>
              <a:t> – 3</a:t>
            </a:r>
          </a:p>
          <a:p>
            <a:pPr eaLnBrk="1" hangingPunct="1">
              <a:buFont typeface="Wingdings" charset="0"/>
              <a:buNone/>
            </a:pPr>
            <a:r>
              <a:rPr lang="en-US" sz="2400">
                <a:solidFill>
                  <a:srgbClr val="0033CC"/>
                </a:solidFill>
                <a:latin typeface="News Gothic MT" charset="0"/>
              </a:rPr>
              <a:t>y = 3x</a:t>
            </a:r>
            <a:r>
              <a:rPr lang="en-US" sz="2400" baseline="30000">
                <a:solidFill>
                  <a:srgbClr val="0033CC"/>
                </a:solidFill>
                <a:latin typeface="News Gothic MT" charset="0"/>
              </a:rPr>
              <a:t>2</a:t>
            </a:r>
            <a:r>
              <a:rPr lang="en-US" sz="2400">
                <a:solidFill>
                  <a:srgbClr val="0033CC"/>
                </a:solidFill>
                <a:latin typeface="News Gothic MT" charset="0"/>
              </a:rPr>
              <a:t> + 2</a:t>
            </a:r>
          </a:p>
        </p:txBody>
      </p:sp>
      <p:pic>
        <p:nvPicPr>
          <p:cNvPr id="32256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1447800"/>
            <a:ext cx="4762500" cy="47625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245555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190500"/>
            <a:ext cx="7391400" cy="9525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anchor="t"/>
          <a:lstStyle/>
          <a:p>
            <a:pPr eaLnBrk="1" hangingPunct="1"/>
            <a:r>
              <a:rPr lang="en-US" sz="4000">
                <a:latin typeface="News Gothic MT" charset="0"/>
              </a:rPr>
              <a:t>Practice Vertical Translations</a:t>
            </a:r>
          </a:p>
        </p:txBody>
      </p:sp>
      <p:sp>
        <p:nvSpPr>
          <p:cNvPr id="43010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381000" y="2109788"/>
            <a:ext cx="2819400" cy="1471612"/>
          </a:xfrm>
        </p:spPr>
        <p:txBody>
          <a:bodyPr/>
          <a:lstStyle/>
          <a:p>
            <a:pPr eaLnBrk="1" hangingPunct="1">
              <a:buFont typeface="Wingdings" charset="0"/>
              <a:buNone/>
            </a:pPr>
            <a:r>
              <a:rPr lang="en-US" sz="2400">
                <a:solidFill>
                  <a:srgbClr val="FF0000"/>
                </a:solidFill>
                <a:latin typeface="News Gothic MT" charset="0"/>
              </a:rPr>
              <a:t>Parent Function</a:t>
            </a:r>
          </a:p>
          <a:p>
            <a:pPr eaLnBrk="1" hangingPunct="1">
              <a:buFont typeface="Wingdings" charset="0"/>
              <a:buNone/>
            </a:pPr>
            <a:r>
              <a:rPr lang="en-US" sz="2400">
                <a:solidFill>
                  <a:srgbClr val="006600"/>
                </a:solidFill>
                <a:latin typeface="News Gothic MT" charset="0"/>
              </a:rPr>
              <a:t>y = x</a:t>
            </a:r>
            <a:r>
              <a:rPr lang="en-US" sz="2400" baseline="30000">
                <a:solidFill>
                  <a:srgbClr val="006600"/>
                </a:solidFill>
                <a:latin typeface="News Gothic MT" charset="0"/>
              </a:rPr>
              <a:t>3</a:t>
            </a:r>
          </a:p>
          <a:p>
            <a:pPr eaLnBrk="1" hangingPunct="1">
              <a:buFont typeface="Wingdings" charset="0"/>
              <a:buNone/>
            </a:pPr>
            <a:endParaRPr lang="en-US" sz="2400">
              <a:solidFill>
                <a:srgbClr val="0033CC"/>
              </a:solidFill>
              <a:latin typeface="News Gothic MT" charset="0"/>
            </a:endParaRPr>
          </a:p>
        </p:txBody>
      </p:sp>
      <p:pic>
        <p:nvPicPr>
          <p:cNvPr id="32461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1676400"/>
            <a:ext cx="4762500" cy="47625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2591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190500"/>
            <a:ext cx="7391400" cy="9525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anchor="t"/>
          <a:lstStyle/>
          <a:p>
            <a:pPr eaLnBrk="1" hangingPunct="1"/>
            <a:r>
              <a:rPr lang="en-US" sz="3000">
                <a:latin typeface="News Gothic MT" charset="0"/>
              </a:rPr>
              <a:t>What are the equations after the shift?</a:t>
            </a:r>
          </a:p>
        </p:txBody>
      </p:sp>
      <p:sp>
        <p:nvSpPr>
          <p:cNvPr id="45058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1066800" y="2057400"/>
            <a:ext cx="2209800" cy="533400"/>
          </a:xfrm>
        </p:spPr>
        <p:txBody>
          <a:bodyPr/>
          <a:lstStyle/>
          <a:p>
            <a:pPr eaLnBrk="1" hangingPunct="1">
              <a:buFont typeface="Wingdings" charset="0"/>
              <a:buNone/>
            </a:pPr>
            <a:r>
              <a:rPr lang="en-US" sz="2400">
                <a:solidFill>
                  <a:srgbClr val="006600"/>
                </a:solidFill>
                <a:latin typeface="News Gothic MT" charset="0"/>
              </a:rPr>
              <a:t>y = x</a:t>
            </a:r>
            <a:r>
              <a:rPr lang="en-US" sz="2400" baseline="30000">
                <a:solidFill>
                  <a:srgbClr val="006600"/>
                </a:solidFill>
                <a:latin typeface="News Gothic MT" charset="0"/>
              </a:rPr>
              <a:t>3</a:t>
            </a:r>
          </a:p>
        </p:txBody>
      </p:sp>
      <p:pic>
        <p:nvPicPr>
          <p:cNvPr id="32666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1447800"/>
            <a:ext cx="4762500" cy="47625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1066800" y="2743200"/>
            <a:ext cx="1827213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buFont typeface="Wingdings" charset="0"/>
              <a:buNone/>
            </a:pPr>
            <a:r>
              <a:rPr lang="en-US">
                <a:solidFill>
                  <a:srgbClr val="FF0000"/>
                </a:solidFill>
                <a:latin typeface="News Gothic MT" charset="0"/>
              </a:rPr>
              <a:t>y = x</a:t>
            </a:r>
            <a:r>
              <a:rPr lang="en-US" baseline="30000">
                <a:solidFill>
                  <a:srgbClr val="FF0000"/>
                </a:solidFill>
                <a:latin typeface="News Gothic MT" charset="0"/>
              </a:rPr>
              <a:t>3</a:t>
            </a:r>
            <a:r>
              <a:rPr lang="en-US">
                <a:solidFill>
                  <a:srgbClr val="FF0000"/>
                </a:solidFill>
                <a:latin typeface="News Gothic MT" charset="0"/>
              </a:rPr>
              <a:t> – 3</a:t>
            </a:r>
          </a:p>
          <a:p>
            <a:pPr eaLnBrk="1" hangingPunct="1">
              <a:buFont typeface="Wingdings" charset="0"/>
              <a:buNone/>
            </a:pPr>
            <a:endParaRPr lang="en-US">
              <a:solidFill>
                <a:srgbClr val="FF0000"/>
              </a:solidFill>
              <a:latin typeface="News Gothic MT" charset="0"/>
            </a:endParaRPr>
          </a:p>
          <a:p>
            <a:pPr eaLnBrk="1" hangingPunct="1">
              <a:buFont typeface="Wingdings" charset="0"/>
              <a:buNone/>
            </a:pPr>
            <a:r>
              <a:rPr lang="en-US">
                <a:solidFill>
                  <a:srgbClr val="0033CC"/>
                </a:solidFill>
                <a:latin typeface="News Gothic MT" charset="0"/>
              </a:rPr>
              <a:t>y = x</a:t>
            </a:r>
            <a:r>
              <a:rPr lang="en-US" baseline="30000">
                <a:solidFill>
                  <a:srgbClr val="0033CC"/>
                </a:solidFill>
                <a:latin typeface="News Gothic MT" charset="0"/>
              </a:rPr>
              <a:t>3</a:t>
            </a:r>
            <a:r>
              <a:rPr lang="en-US">
                <a:solidFill>
                  <a:srgbClr val="0033CC"/>
                </a:solidFill>
                <a:latin typeface="News Gothic MT" charset="0"/>
              </a:rPr>
              <a:t> + 2</a:t>
            </a:r>
          </a:p>
        </p:txBody>
      </p:sp>
    </p:spTree>
    <p:extLst>
      <p:ext uri="{BB962C8B-B14F-4D97-AF65-F5344CB8AC3E}">
        <p14:creationId xmlns:p14="http://schemas.microsoft.com/office/powerpoint/2010/main" val="6348538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7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15962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rtlCol="0" anchor="t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800">
                <a:ea typeface="+mj-ea"/>
                <a:cs typeface="+mj-cs"/>
              </a:rPr>
              <a:t>Translations</a:t>
            </a:r>
          </a:p>
        </p:txBody>
      </p:sp>
      <p:sp>
        <p:nvSpPr>
          <p:cNvPr id="330756" name="Text Box 4"/>
          <p:cNvSpPr txBox="1">
            <a:spLocks noChangeArrowheads="1"/>
          </p:cNvSpPr>
          <p:nvPr/>
        </p:nvSpPr>
        <p:spPr bwMode="auto">
          <a:xfrm>
            <a:off x="533400" y="5638800"/>
            <a:ext cx="8001000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i="1" dirty="0">
                <a:cs typeface="Arial" charset="0"/>
              </a:rPr>
              <a:t>The vertex has been shifted up 1 unit and right 3 units.</a:t>
            </a:r>
          </a:p>
        </p:txBody>
      </p:sp>
      <p:sp>
        <p:nvSpPr>
          <p:cNvPr id="330758" name="Text Box 6"/>
          <p:cNvSpPr txBox="1">
            <a:spLocks noChangeArrowheads="1"/>
          </p:cNvSpPr>
          <p:nvPr/>
        </p:nvSpPr>
        <p:spPr bwMode="auto">
          <a:xfrm>
            <a:off x="609600" y="1219200"/>
            <a:ext cx="7391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cs typeface="Arial" charset="0"/>
              </a:rPr>
              <a:t>Getting back to our unfinished task:</a:t>
            </a:r>
          </a:p>
        </p:txBody>
      </p:sp>
      <p:graphicFrame>
        <p:nvGraphicFramePr>
          <p:cNvPr id="47108" name="Object 7"/>
          <p:cNvGraphicFramePr>
            <a:graphicFrameLocks noChangeAspect="1"/>
          </p:cNvGraphicFramePr>
          <p:nvPr/>
        </p:nvGraphicFramePr>
        <p:xfrm>
          <a:off x="1752600" y="1676400"/>
          <a:ext cx="5638800" cy="383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0" r:id="rId3" imgW="2857143" imgH="1942857" progId="">
                  <p:embed/>
                </p:oleObj>
              </mc:Choice>
              <mc:Fallback>
                <p:oleObj r:id="rId3" imgW="2857143" imgH="1942857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1676400"/>
                        <a:ext cx="5638800" cy="3835400"/>
                      </a:xfrm>
                      <a:prstGeom prst="rect">
                        <a:avLst/>
                      </a:prstGeom>
                      <a:noFill/>
                      <a:ln w="254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7109" name="TextBox 1"/>
          <p:cNvSpPr txBox="1">
            <a:spLocks noChangeArrowheads="1"/>
          </p:cNvSpPr>
          <p:nvPr/>
        </p:nvSpPr>
        <p:spPr bwMode="auto">
          <a:xfrm>
            <a:off x="6400800" y="3657600"/>
            <a:ext cx="3127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3</a:t>
            </a:r>
          </a:p>
        </p:txBody>
      </p:sp>
      <p:sp>
        <p:nvSpPr>
          <p:cNvPr id="47110" name="TextBox 2"/>
          <p:cNvSpPr txBox="1">
            <a:spLocks noChangeArrowheads="1"/>
          </p:cNvSpPr>
          <p:nvPr/>
        </p:nvSpPr>
        <p:spPr bwMode="auto">
          <a:xfrm>
            <a:off x="4114800" y="2971800"/>
            <a:ext cx="3127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6299350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anchor="t"/>
          <a:lstStyle/>
          <a:p>
            <a:pPr eaLnBrk="1" hangingPunct="1"/>
            <a:r>
              <a:rPr lang="en-US" sz="3800">
                <a:latin typeface="News Gothic MT" charset="0"/>
              </a:rPr>
              <a:t>Summary of Shift Transformations</a:t>
            </a:r>
          </a:p>
        </p:txBody>
      </p:sp>
      <p:graphicFrame>
        <p:nvGraphicFramePr>
          <p:cNvPr id="349207" name="Group 23"/>
          <p:cNvGraphicFramePr>
            <a:graphicFrameLocks noGrp="1"/>
          </p:cNvGraphicFramePr>
          <p:nvPr>
            <p:ph type="tbl" idx="1"/>
          </p:nvPr>
        </p:nvGraphicFramePr>
        <p:xfrm>
          <a:off x="1828800" y="1828800"/>
          <a:ext cx="5638800" cy="4219576"/>
        </p:xfrm>
        <a:graphic>
          <a:graphicData uri="http://schemas.openxmlformats.org/drawingml/2006/table">
            <a:tbl>
              <a:tblPr/>
              <a:tblGrid>
                <a:gridCol w="2819400"/>
                <a:gridCol w="2819400"/>
              </a:tblGrid>
              <a:tr h="82301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To Graph: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DE79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Shift the Graph of</a:t>
                      </a:r>
                      <a:b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</a:b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y = f(x) by c units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DE79D"/>
                    </a:solidFill>
                  </a:tcPr>
                </a:tc>
              </a:tr>
              <a:tr h="70806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y = f(x) + 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k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DE79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UP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DE79D"/>
                    </a:solidFill>
                  </a:tcPr>
                </a:tc>
              </a:tr>
              <a:tr h="89616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y = f(x) - 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k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charset="0"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DE79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DOWN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DE79D"/>
                    </a:solidFill>
                  </a:tcPr>
                </a:tc>
              </a:tr>
              <a:tr h="89616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y = f(x + 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h)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charset="0"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DE79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LEFT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DE79D"/>
                    </a:solidFill>
                  </a:tcPr>
                </a:tc>
              </a:tr>
              <a:tr h="89616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y = f(x - 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h)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charset="0"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DE79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RIGHT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DE79D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519479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31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15962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rtlCol="0" anchor="t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800">
                <a:ea typeface="+mj-ea"/>
                <a:cs typeface="+mj-cs"/>
              </a:rPr>
              <a:t>Translations</a:t>
            </a:r>
          </a:p>
        </p:txBody>
      </p:sp>
      <p:sp>
        <p:nvSpPr>
          <p:cNvPr id="433156" name="Text Box 4"/>
          <p:cNvSpPr txBox="1">
            <a:spLocks noChangeArrowheads="1"/>
          </p:cNvSpPr>
          <p:nvPr/>
        </p:nvSpPr>
        <p:spPr bwMode="auto">
          <a:xfrm>
            <a:off x="304800" y="1143000"/>
            <a:ext cx="8305800" cy="209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 dirty="0">
                <a:cs typeface="Arial" charset="0"/>
              </a:rPr>
              <a:t>Compare the following 2 graphs by explaining what to do to the graph of the first function to obtain the graph of the second function.</a:t>
            </a:r>
          </a:p>
          <a:p>
            <a:pPr>
              <a:spcBef>
                <a:spcPct val="50000"/>
              </a:spcBef>
              <a:defRPr/>
            </a:pPr>
            <a:endParaRPr lang="en-US" sz="2000" dirty="0">
              <a:cs typeface="Arial" charset="0"/>
            </a:endParaRPr>
          </a:p>
          <a:p>
            <a:pPr>
              <a:spcBef>
                <a:spcPct val="50000"/>
              </a:spcBef>
              <a:defRPr/>
            </a:pPr>
            <a:r>
              <a:rPr lang="en-US" sz="2000" dirty="0">
                <a:cs typeface="Arial" charset="0"/>
              </a:rPr>
              <a:t>f(x) = x</a:t>
            </a:r>
            <a:r>
              <a:rPr lang="en-US" sz="2000" baseline="30000" dirty="0">
                <a:cs typeface="Arial" charset="0"/>
              </a:rPr>
              <a:t>4	</a:t>
            </a:r>
          </a:p>
          <a:p>
            <a:pPr>
              <a:spcBef>
                <a:spcPct val="50000"/>
              </a:spcBef>
              <a:defRPr/>
            </a:pPr>
            <a:r>
              <a:rPr lang="en-US" sz="2000" dirty="0">
                <a:cs typeface="Arial" charset="0"/>
              </a:rPr>
              <a:t>g(x) = (x – 3)</a:t>
            </a:r>
            <a:r>
              <a:rPr lang="en-US" sz="2000" baseline="30000" dirty="0">
                <a:cs typeface="Arial" charset="0"/>
              </a:rPr>
              <a:t>4</a:t>
            </a:r>
            <a:r>
              <a:rPr lang="en-US" sz="2000" dirty="0">
                <a:cs typeface="Arial" charset="0"/>
              </a:rPr>
              <a:t> - 2</a:t>
            </a:r>
          </a:p>
        </p:txBody>
      </p:sp>
      <p:pic>
        <p:nvPicPr>
          <p:cNvPr id="433157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429000"/>
            <a:ext cx="2667000" cy="1804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433158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4343400"/>
            <a:ext cx="3352800" cy="2268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433159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1905000"/>
            <a:ext cx="3105150" cy="2101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433160" name="Picture 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3276600"/>
            <a:ext cx="3790950" cy="256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603729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33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33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33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433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anchor="t"/>
          <a:lstStyle/>
          <a:p>
            <a:pPr eaLnBrk="1" hangingPunct="1"/>
            <a:r>
              <a:rPr lang="en-US" sz="3800">
                <a:latin typeface="News Gothic MT" charset="0"/>
              </a:rPr>
              <a:t>Summary of Shift Transformations</a:t>
            </a:r>
          </a:p>
        </p:txBody>
      </p:sp>
      <p:graphicFrame>
        <p:nvGraphicFramePr>
          <p:cNvPr id="349207" name="Group 23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733706803"/>
              </p:ext>
            </p:extLst>
          </p:nvPr>
        </p:nvGraphicFramePr>
        <p:xfrm>
          <a:off x="1828800" y="1828800"/>
          <a:ext cx="5638800" cy="4219576"/>
        </p:xfrm>
        <a:graphic>
          <a:graphicData uri="http://schemas.openxmlformats.org/drawingml/2006/table">
            <a:tbl>
              <a:tblPr/>
              <a:tblGrid>
                <a:gridCol w="2819400"/>
                <a:gridCol w="2819400"/>
              </a:tblGrid>
              <a:tr h="82301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To Graph: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DE79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Shift the Graph of</a:t>
                      </a:r>
                      <a:b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</a:b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y = f(x) by c units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DE79D"/>
                    </a:solidFill>
                  </a:tcPr>
                </a:tc>
              </a:tr>
              <a:tr h="70806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y = f(x) + 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c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DE79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UP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DE79D"/>
                    </a:solidFill>
                  </a:tcPr>
                </a:tc>
              </a:tr>
              <a:tr h="89616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y = f(x) - 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c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charset="0"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DE79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DOWN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DE79D"/>
                    </a:solidFill>
                  </a:tcPr>
                </a:tc>
              </a:tr>
              <a:tr h="89616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y = f(x + 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c)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charset="0"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DE79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LEFT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DE79D"/>
                    </a:solidFill>
                  </a:tcPr>
                </a:tc>
              </a:tr>
              <a:tr h="89616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y = f(x </a:t>
                      </a:r>
                      <a:r>
                        <a:rPr kumimoji="0" 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- 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c)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charset="0"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DE79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RIGHT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DE79D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418973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9058" name="Rectangle 2"/>
          <p:cNvSpPr>
            <a:spLocks noGrp="1" noChangeArrowheads="1"/>
          </p:cNvSpPr>
          <p:nvPr>
            <p:ph type="title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rtlCol="0" anchor="t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>
                <a:ea typeface="+mj-ea"/>
                <a:cs typeface="+mj-cs"/>
              </a:rPr>
              <a:t>Reflections</a:t>
            </a:r>
          </a:p>
        </p:txBody>
      </p:sp>
      <p:pic>
        <p:nvPicPr>
          <p:cNvPr id="67586" name="Picture 5" descr="20071230reflect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3250" y="1476375"/>
            <a:ext cx="2857500" cy="3905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052559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3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92162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rtlCol="0" anchor="t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>
                <a:ea typeface="+mj-ea"/>
                <a:cs typeface="+mj-cs"/>
              </a:rPr>
              <a:t>Reflection:</a:t>
            </a:r>
          </a:p>
        </p:txBody>
      </p:sp>
      <p:sp>
        <p:nvSpPr>
          <p:cNvPr id="356356" name="Text Box 4"/>
          <p:cNvSpPr txBox="1">
            <a:spLocks noChangeArrowheads="1"/>
          </p:cNvSpPr>
          <p:nvPr/>
        </p:nvSpPr>
        <p:spPr bwMode="auto">
          <a:xfrm>
            <a:off x="914400" y="1295400"/>
            <a:ext cx="7315200" cy="1063625"/>
          </a:xfrm>
          <a:prstGeom prst="rect">
            <a:avLst/>
          </a:prstGeom>
          <a:solidFill>
            <a:srgbClr val="FFFFFF"/>
          </a:solidFill>
          <a:ln w="9525">
            <a:solidFill>
              <a:srgbClr val="808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solidFill>
                  <a:srgbClr val="006600"/>
                </a:solidFill>
                <a:cs typeface="Arial" charset="0"/>
              </a:rPr>
              <a:t>Reflection:  (across the x-axis)</a:t>
            </a:r>
          </a:p>
          <a:p>
            <a:pPr>
              <a:spcBef>
                <a:spcPct val="50000"/>
              </a:spcBef>
              <a:defRPr/>
            </a:pPr>
            <a:r>
              <a:rPr lang="en-US">
                <a:solidFill>
                  <a:srgbClr val="006600"/>
                </a:solidFill>
                <a:cs typeface="Arial" charset="0"/>
              </a:rPr>
              <a:t>The graph of the function, y = - f(x) is the reflection of the graph of the function y = f(x).</a:t>
            </a:r>
          </a:p>
        </p:txBody>
      </p:sp>
    </p:spTree>
    <p:extLst>
      <p:ext uri="{BB962C8B-B14F-4D97-AF65-F5344CB8AC3E}">
        <p14:creationId xmlns:p14="http://schemas.microsoft.com/office/powerpoint/2010/main" val="11315021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563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563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563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563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6356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Rectangle 2"/>
          <p:cNvSpPr>
            <a:spLocks noGrp="1" noChangeArrowheads="1"/>
          </p:cNvSpPr>
          <p:nvPr>
            <p:ph type="title"/>
          </p:nvPr>
        </p:nvSpPr>
        <p:spPr>
          <a:xfrm>
            <a:off x="549275" y="107950"/>
            <a:ext cx="8042275" cy="13366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anchor="t"/>
          <a:lstStyle/>
          <a:p>
            <a:pPr eaLnBrk="1" hangingPunct="1"/>
            <a:r>
              <a:rPr lang="en-US" sz="3800">
                <a:latin typeface="News Gothic MT" charset="0"/>
              </a:rPr>
              <a:t>Example Reflection over x-axis</a:t>
            </a:r>
          </a:p>
        </p:txBody>
      </p:sp>
      <p:sp>
        <p:nvSpPr>
          <p:cNvPr id="72706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381000" y="2286000"/>
            <a:ext cx="2438400" cy="5334000"/>
          </a:xfrm>
        </p:spPr>
        <p:txBody>
          <a:bodyPr/>
          <a:lstStyle/>
          <a:p>
            <a:pPr eaLnBrk="1" hangingPunct="1">
              <a:buFont typeface="Wingdings" charset="0"/>
              <a:buNone/>
            </a:pPr>
            <a:r>
              <a:rPr lang="en-US" sz="2400">
                <a:solidFill>
                  <a:srgbClr val="008000"/>
                </a:solidFill>
                <a:latin typeface="News Gothic MT" charset="0"/>
              </a:rPr>
              <a:t>f(x) = x</a:t>
            </a:r>
            <a:r>
              <a:rPr lang="en-US" sz="2400" baseline="30000">
                <a:solidFill>
                  <a:srgbClr val="008000"/>
                </a:solidFill>
                <a:latin typeface="News Gothic MT" charset="0"/>
              </a:rPr>
              <a:t>2</a:t>
            </a:r>
          </a:p>
        </p:txBody>
      </p:sp>
      <p:pic>
        <p:nvPicPr>
          <p:cNvPr id="35738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1752600"/>
            <a:ext cx="4762500" cy="47625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920549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Rectangle 2"/>
          <p:cNvSpPr>
            <a:spLocks noGrp="1" noChangeArrowheads="1"/>
          </p:cNvSpPr>
          <p:nvPr>
            <p:ph type="title"/>
          </p:nvPr>
        </p:nvSpPr>
        <p:spPr>
          <a:xfrm>
            <a:off x="549275" y="107950"/>
            <a:ext cx="8042275" cy="13366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anchor="t"/>
          <a:lstStyle/>
          <a:p>
            <a:pPr eaLnBrk="1" hangingPunct="1"/>
            <a:r>
              <a:rPr lang="en-US" sz="3800">
                <a:latin typeface="News Gothic MT" charset="0"/>
              </a:rPr>
              <a:t>Example Reflection over x-axis</a:t>
            </a:r>
          </a:p>
        </p:txBody>
      </p:sp>
      <p:sp>
        <p:nvSpPr>
          <p:cNvPr id="74754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228600" y="2209800"/>
            <a:ext cx="2057400" cy="2971800"/>
          </a:xfrm>
        </p:spPr>
        <p:txBody>
          <a:bodyPr/>
          <a:lstStyle/>
          <a:p>
            <a:pPr eaLnBrk="1" hangingPunct="1">
              <a:buFont typeface="Wingdings" charset="0"/>
              <a:buNone/>
            </a:pPr>
            <a:r>
              <a:rPr lang="en-US" sz="2400">
                <a:solidFill>
                  <a:srgbClr val="008000"/>
                </a:solidFill>
                <a:latin typeface="News Gothic MT" charset="0"/>
              </a:rPr>
              <a:t>f(x) = x</a:t>
            </a:r>
            <a:r>
              <a:rPr lang="en-US" sz="2400" baseline="30000">
                <a:solidFill>
                  <a:srgbClr val="008000"/>
                </a:solidFill>
                <a:latin typeface="News Gothic MT" charset="0"/>
              </a:rPr>
              <a:t>2</a:t>
            </a:r>
          </a:p>
          <a:p>
            <a:pPr eaLnBrk="1" hangingPunct="1">
              <a:buFont typeface="Wingdings" charset="0"/>
              <a:buNone/>
            </a:pPr>
            <a:r>
              <a:rPr lang="en-US" sz="2400">
                <a:solidFill>
                  <a:srgbClr val="0033CC"/>
                </a:solidFill>
                <a:latin typeface="News Gothic MT" charset="0"/>
              </a:rPr>
              <a:t>f(x) = -x</a:t>
            </a:r>
            <a:r>
              <a:rPr lang="en-US" sz="2400" baseline="30000">
                <a:solidFill>
                  <a:srgbClr val="0033CC"/>
                </a:solidFill>
                <a:latin typeface="News Gothic MT" charset="0"/>
              </a:rPr>
              <a:t>2</a:t>
            </a:r>
            <a:endParaRPr lang="en-US" sz="2400">
              <a:solidFill>
                <a:srgbClr val="0033CC"/>
              </a:solidFill>
              <a:latin typeface="News Gothic MT" charset="0"/>
            </a:endParaRPr>
          </a:p>
        </p:txBody>
      </p:sp>
      <p:pic>
        <p:nvPicPr>
          <p:cNvPr id="3594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1828800"/>
            <a:ext cx="4762500" cy="47625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405896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Rectangle 2"/>
          <p:cNvSpPr>
            <a:spLocks noGrp="1" noChangeArrowheads="1"/>
          </p:cNvSpPr>
          <p:nvPr>
            <p:ph type="title"/>
          </p:nvPr>
        </p:nvSpPr>
        <p:spPr>
          <a:xfrm>
            <a:off x="549275" y="107950"/>
            <a:ext cx="8042275" cy="13366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anchor="t"/>
          <a:lstStyle/>
          <a:p>
            <a:pPr eaLnBrk="1" hangingPunct="1"/>
            <a:r>
              <a:rPr lang="en-US" sz="3800">
                <a:latin typeface="News Gothic MT" charset="0"/>
              </a:rPr>
              <a:t>Example Reflection over x-axis</a:t>
            </a:r>
          </a:p>
        </p:txBody>
      </p:sp>
      <p:sp>
        <p:nvSpPr>
          <p:cNvPr id="76802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1219200" y="2209800"/>
            <a:ext cx="1600200" cy="3733800"/>
          </a:xfrm>
        </p:spPr>
        <p:txBody>
          <a:bodyPr/>
          <a:lstStyle/>
          <a:p>
            <a:pPr eaLnBrk="1" hangingPunct="1">
              <a:buFont typeface="Wingdings" charset="0"/>
              <a:buNone/>
            </a:pPr>
            <a:r>
              <a:rPr lang="en-US" sz="2400">
                <a:solidFill>
                  <a:srgbClr val="008000"/>
                </a:solidFill>
                <a:latin typeface="News Gothic MT" charset="0"/>
              </a:rPr>
              <a:t>f(x) = x</a:t>
            </a:r>
            <a:r>
              <a:rPr lang="en-US" sz="2400" baseline="30000">
                <a:solidFill>
                  <a:srgbClr val="008000"/>
                </a:solidFill>
                <a:latin typeface="News Gothic MT" charset="0"/>
              </a:rPr>
              <a:t>3</a:t>
            </a:r>
          </a:p>
          <a:p>
            <a:pPr eaLnBrk="1" hangingPunct="1">
              <a:buFont typeface="Wingdings" charset="0"/>
              <a:buNone/>
            </a:pPr>
            <a:endParaRPr lang="en-US" sz="2400">
              <a:solidFill>
                <a:srgbClr val="008000"/>
              </a:solidFill>
              <a:latin typeface="News Gothic MT" charset="0"/>
            </a:endParaRPr>
          </a:p>
        </p:txBody>
      </p:sp>
      <p:pic>
        <p:nvPicPr>
          <p:cNvPr id="36147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1676400"/>
            <a:ext cx="4762500" cy="47625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19980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Rectangle 2"/>
          <p:cNvSpPr>
            <a:spLocks noGrp="1" noChangeArrowheads="1"/>
          </p:cNvSpPr>
          <p:nvPr>
            <p:ph type="title"/>
          </p:nvPr>
        </p:nvSpPr>
        <p:spPr>
          <a:xfrm>
            <a:off x="549275" y="107950"/>
            <a:ext cx="8042275" cy="13366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anchor="t"/>
          <a:lstStyle/>
          <a:p>
            <a:pPr eaLnBrk="1" hangingPunct="1"/>
            <a:r>
              <a:rPr lang="en-US" sz="3800">
                <a:latin typeface="News Gothic MT" charset="0"/>
              </a:rPr>
              <a:t>Example Reflection over x-axis</a:t>
            </a:r>
          </a:p>
        </p:txBody>
      </p:sp>
      <p:sp>
        <p:nvSpPr>
          <p:cNvPr id="78850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838200" y="2057400"/>
            <a:ext cx="2286000" cy="4343400"/>
          </a:xfrm>
        </p:spPr>
        <p:txBody>
          <a:bodyPr/>
          <a:lstStyle/>
          <a:p>
            <a:pPr eaLnBrk="1" hangingPunct="1">
              <a:buFont typeface="Wingdings" charset="0"/>
              <a:buNone/>
            </a:pPr>
            <a:r>
              <a:rPr lang="en-US" sz="2400">
                <a:solidFill>
                  <a:srgbClr val="008000"/>
                </a:solidFill>
                <a:latin typeface="News Gothic MT" charset="0"/>
              </a:rPr>
              <a:t>f(x) = x</a:t>
            </a:r>
            <a:r>
              <a:rPr lang="en-US" sz="2400" baseline="30000">
                <a:solidFill>
                  <a:srgbClr val="008000"/>
                </a:solidFill>
                <a:latin typeface="News Gothic MT" charset="0"/>
              </a:rPr>
              <a:t>3</a:t>
            </a:r>
          </a:p>
          <a:p>
            <a:pPr eaLnBrk="1" hangingPunct="1">
              <a:buFont typeface="Wingdings" charset="0"/>
              <a:buNone/>
            </a:pPr>
            <a:r>
              <a:rPr lang="en-US" sz="2400">
                <a:solidFill>
                  <a:srgbClr val="FF0000"/>
                </a:solidFill>
                <a:latin typeface="News Gothic MT" charset="0"/>
              </a:rPr>
              <a:t>f(x) = -x</a:t>
            </a:r>
            <a:r>
              <a:rPr lang="en-US" sz="2400" baseline="30000">
                <a:solidFill>
                  <a:srgbClr val="FF0000"/>
                </a:solidFill>
                <a:latin typeface="News Gothic MT" charset="0"/>
              </a:rPr>
              <a:t>3</a:t>
            </a:r>
            <a:endParaRPr lang="en-US" sz="2400">
              <a:solidFill>
                <a:srgbClr val="FF0000"/>
              </a:solidFill>
              <a:latin typeface="News Gothic MT" charset="0"/>
            </a:endParaRPr>
          </a:p>
        </p:txBody>
      </p:sp>
      <p:pic>
        <p:nvPicPr>
          <p:cNvPr id="36352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1676400"/>
            <a:ext cx="4762500" cy="47625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503532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Rectangle 2"/>
          <p:cNvSpPr>
            <a:spLocks noGrp="1" noChangeArrowheads="1"/>
          </p:cNvSpPr>
          <p:nvPr>
            <p:ph type="title"/>
          </p:nvPr>
        </p:nvSpPr>
        <p:spPr>
          <a:xfrm>
            <a:off x="549275" y="107950"/>
            <a:ext cx="8042275" cy="13366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anchor="t"/>
          <a:lstStyle/>
          <a:p>
            <a:pPr eaLnBrk="1" hangingPunct="1"/>
            <a:r>
              <a:rPr lang="en-US" sz="3800">
                <a:latin typeface="News Gothic MT" charset="0"/>
              </a:rPr>
              <a:t>Example Reflection over x-axis</a:t>
            </a:r>
          </a:p>
        </p:txBody>
      </p:sp>
      <p:sp>
        <p:nvSpPr>
          <p:cNvPr id="80898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1295400" y="2362200"/>
            <a:ext cx="2438400" cy="3657600"/>
          </a:xfrm>
        </p:spPr>
        <p:txBody>
          <a:bodyPr/>
          <a:lstStyle/>
          <a:p>
            <a:pPr eaLnBrk="1" hangingPunct="1">
              <a:buFont typeface="Wingdings" charset="0"/>
              <a:buNone/>
            </a:pPr>
            <a:r>
              <a:rPr lang="en-US" sz="2400">
                <a:solidFill>
                  <a:srgbClr val="008000"/>
                </a:solidFill>
                <a:latin typeface="News Gothic MT" charset="0"/>
              </a:rPr>
              <a:t>f(x) = x + 1</a:t>
            </a:r>
            <a:endParaRPr lang="en-US" sz="2400" baseline="30000">
              <a:solidFill>
                <a:srgbClr val="008000"/>
              </a:solidFill>
              <a:latin typeface="News Gothic MT" charset="0"/>
            </a:endParaRPr>
          </a:p>
          <a:p>
            <a:pPr eaLnBrk="1" hangingPunct="1">
              <a:buFont typeface="Wingdings" charset="0"/>
              <a:buNone/>
            </a:pPr>
            <a:r>
              <a:rPr lang="en-US" sz="2400">
                <a:solidFill>
                  <a:srgbClr val="FF0000"/>
                </a:solidFill>
                <a:latin typeface="News Gothic MT" charset="0"/>
              </a:rPr>
              <a:t> </a:t>
            </a:r>
          </a:p>
        </p:txBody>
      </p:sp>
      <p:pic>
        <p:nvPicPr>
          <p:cNvPr id="36557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1752600"/>
            <a:ext cx="4762500" cy="47625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255890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8229600" cy="1143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anchor="t"/>
          <a:lstStyle/>
          <a:p>
            <a:pPr eaLnBrk="1" hangingPunct="1"/>
            <a:r>
              <a:rPr lang="en-US" sz="3800">
                <a:latin typeface="News Gothic MT" charset="0"/>
              </a:rPr>
              <a:t>Example Reflection over x-axis</a:t>
            </a:r>
          </a:p>
        </p:txBody>
      </p:sp>
      <p:sp>
        <p:nvSpPr>
          <p:cNvPr id="82946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533400" y="2362200"/>
            <a:ext cx="3352800" cy="2286000"/>
          </a:xfrm>
        </p:spPr>
        <p:txBody>
          <a:bodyPr/>
          <a:lstStyle/>
          <a:p>
            <a:pPr eaLnBrk="1" hangingPunct="1">
              <a:buFont typeface="Wingdings" charset="0"/>
              <a:buNone/>
            </a:pPr>
            <a:r>
              <a:rPr lang="en-US" sz="2400">
                <a:solidFill>
                  <a:srgbClr val="008000"/>
                </a:solidFill>
                <a:latin typeface="News Gothic MT" charset="0"/>
              </a:rPr>
              <a:t>f(x) = x + 1</a:t>
            </a:r>
            <a:endParaRPr lang="en-US" sz="2400" baseline="30000">
              <a:solidFill>
                <a:srgbClr val="008000"/>
              </a:solidFill>
              <a:latin typeface="News Gothic MT" charset="0"/>
            </a:endParaRPr>
          </a:p>
          <a:p>
            <a:pPr eaLnBrk="1" hangingPunct="1">
              <a:buFont typeface="Wingdings" charset="0"/>
              <a:buNone/>
            </a:pPr>
            <a:r>
              <a:rPr lang="en-US" sz="2400">
                <a:solidFill>
                  <a:srgbClr val="FF0000"/>
                </a:solidFill>
                <a:latin typeface="News Gothic MT" charset="0"/>
              </a:rPr>
              <a:t>f(x) = -(x + 1) = -x - 1 </a:t>
            </a:r>
          </a:p>
        </p:txBody>
      </p:sp>
      <p:pic>
        <p:nvPicPr>
          <p:cNvPr id="36762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1828800"/>
            <a:ext cx="4762500" cy="47625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343625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9762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rtlCol="0" anchor="t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800">
                <a:ea typeface="+mj-ea"/>
                <a:cs typeface="+mj-cs"/>
              </a:rPr>
              <a:t>Translations</a:t>
            </a:r>
          </a:p>
        </p:txBody>
      </p:sp>
      <p:sp>
        <p:nvSpPr>
          <p:cNvPr id="337925" name="Text Box 5"/>
          <p:cNvSpPr txBox="1">
            <a:spLocks noChangeArrowheads="1"/>
          </p:cNvSpPr>
          <p:nvPr/>
        </p:nvSpPr>
        <p:spPr bwMode="auto">
          <a:xfrm>
            <a:off x="762000" y="4114800"/>
            <a:ext cx="7391400" cy="1754188"/>
          </a:xfrm>
          <a:prstGeom prst="rect">
            <a:avLst/>
          </a:prstGeom>
          <a:solidFill>
            <a:srgbClr val="FFFFFF"/>
          </a:solidFill>
          <a:ln w="12700">
            <a:solidFill>
              <a:srgbClr val="008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solidFill>
                  <a:srgbClr val="006600"/>
                </a:solidFill>
                <a:cs typeface="Arial" charset="0"/>
              </a:rPr>
              <a:t>Vertical Shifts</a:t>
            </a:r>
          </a:p>
          <a:p>
            <a:pPr>
              <a:spcBef>
                <a:spcPct val="50000"/>
              </a:spcBef>
              <a:defRPr/>
            </a:pPr>
            <a:r>
              <a:rPr lang="en-US">
                <a:cs typeface="Arial" charset="0"/>
              </a:rPr>
              <a:t>If k is a real number and y = f(x) is a function, we say that the graph of  y = f(x) + k is the graph of f(x) shifted vertically by k units.  If k &gt; 0 then the shift is upward and if k &lt; 0, the shift is downward.</a:t>
            </a:r>
          </a:p>
          <a:p>
            <a:pPr>
              <a:spcBef>
                <a:spcPct val="50000"/>
              </a:spcBef>
              <a:defRPr/>
            </a:pPr>
            <a:endParaRPr lang="en-US">
              <a:cs typeface="Arial" charset="0"/>
            </a:endParaRPr>
          </a:p>
        </p:txBody>
      </p:sp>
      <p:sp>
        <p:nvSpPr>
          <p:cNvPr id="337927" name="Text Box 7"/>
          <p:cNvSpPr txBox="1">
            <a:spLocks noChangeArrowheads="1"/>
          </p:cNvSpPr>
          <p:nvPr/>
        </p:nvSpPr>
        <p:spPr bwMode="auto">
          <a:xfrm>
            <a:off x="762000" y="1447800"/>
            <a:ext cx="7391400" cy="2028825"/>
          </a:xfrm>
          <a:prstGeom prst="rect">
            <a:avLst/>
          </a:prstGeom>
          <a:solidFill>
            <a:srgbClr val="FFFFFF"/>
          </a:solidFill>
          <a:ln w="12700">
            <a:solidFill>
              <a:srgbClr val="008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solidFill>
                  <a:srgbClr val="006600"/>
                </a:solidFill>
                <a:cs typeface="Arial" charset="0"/>
              </a:rPr>
              <a:t>Horizontal Shifts</a:t>
            </a:r>
          </a:p>
          <a:p>
            <a:pPr>
              <a:spcBef>
                <a:spcPct val="50000"/>
              </a:spcBef>
              <a:defRPr/>
            </a:pPr>
            <a:r>
              <a:rPr lang="en-US">
                <a:cs typeface="Arial" charset="0"/>
              </a:rPr>
              <a:t>If h is a real number and y = f(x) is a function, we say that the graph of  y = f(x - h)  is the graph of f(x) shifted horizontally by h units.  If h follows a minus sign,  then the shift is right and if h follows a + sign, then the shift is left.</a:t>
            </a:r>
          </a:p>
          <a:p>
            <a:pPr>
              <a:spcBef>
                <a:spcPct val="50000"/>
              </a:spcBef>
              <a:defRPr/>
            </a:pPr>
            <a:endParaRPr lang="en-US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67219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379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25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6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92162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rtlCol="0" anchor="t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>
                <a:ea typeface="+mj-ea"/>
                <a:cs typeface="+mj-cs"/>
              </a:rPr>
              <a:t>Reflection:</a:t>
            </a:r>
          </a:p>
        </p:txBody>
      </p:sp>
      <p:sp>
        <p:nvSpPr>
          <p:cNvPr id="370691" name="Text Box 3"/>
          <p:cNvSpPr txBox="1">
            <a:spLocks noChangeArrowheads="1"/>
          </p:cNvSpPr>
          <p:nvPr/>
        </p:nvSpPr>
        <p:spPr bwMode="auto">
          <a:xfrm>
            <a:off x="914400" y="1295400"/>
            <a:ext cx="7315200" cy="1063625"/>
          </a:xfrm>
          <a:prstGeom prst="rect">
            <a:avLst/>
          </a:prstGeom>
          <a:solidFill>
            <a:srgbClr val="FFFFFF"/>
          </a:solidFill>
          <a:ln w="9525">
            <a:solidFill>
              <a:srgbClr val="808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solidFill>
                  <a:srgbClr val="006600"/>
                </a:solidFill>
                <a:cs typeface="Arial" charset="0"/>
              </a:rPr>
              <a:t>Reflection:  (across the x-axis)</a:t>
            </a:r>
          </a:p>
          <a:p>
            <a:pPr>
              <a:spcBef>
                <a:spcPct val="50000"/>
              </a:spcBef>
              <a:defRPr/>
            </a:pPr>
            <a:r>
              <a:rPr lang="en-US">
                <a:solidFill>
                  <a:srgbClr val="006600"/>
                </a:solidFill>
                <a:cs typeface="Arial" charset="0"/>
              </a:rPr>
              <a:t>The graph of the function, y = - f(x) is the reflection of the graph of the function y = f(x).</a:t>
            </a:r>
          </a:p>
        </p:txBody>
      </p:sp>
      <p:sp>
        <p:nvSpPr>
          <p:cNvPr id="370692" name="Text Box 4"/>
          <p:cNvSpPr txBox="1">
            <a:spLocks noChangeArrowheads="1"/>
          </p:cNvSpPr>
          <p:nvPr/>
        </p:nvSpPr>
        <p:spPr bwMode="auto">
          <a:xfrm>
            <a:off x="914400" y="2743200"/>
            <a:ext cx="7315200" cy="1063625"/>
          </a:xfrm>
          <a:prstGeom prst="rect">
            <a:avLst/>
          </a:prstGeom>
          <a:solidFill>
            <a:srgbClr val="FFFFFF"/>
          </a:solidFill>
          <a:ln w="9525">
            <a:solidFill>
              <a:srgbClr val="808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solidFill>
                  <a:srgbClr val="006600"/>
                </a:solidFill>
                <a:cs typeface="Arial" charset="0"/>
              </a:rPr>
              <a:t>Reflection:  (across the y-axis)</a:t>
            </a:r>
          </a:p>
          <a:p>
            <a:pPr>
              <a:spcBef>
                <a:spcPct val="50000"/>
              </a:spcBef>
              <a:defRPr/>
            </a:pPr>
            <a:r>
              <a:rPr lang="en-US">
                <a:solidFill>
                  <a:srgbClr val="006600"/>
                </a:solidFill>
                <a:cs typeface="Arial" charset="0"/>
              </a:rPr>
              <a:t>The graph of the function, y = f(-x) is the reflection of the graph of the function y = f(x).</a:t>
            </a:r>
          </a:p>
        </p:txBody>
      </p:sp>
    </p:spTree>
    <p:extLst>
      <p:ext uri="{BB962C8B-B14F-4D97-AF65-F5344CB8AC3E}">
        <p14:creationId xmlns:p14="http://schemas.microsoft.com/office/powerpoint/2010/main" val="25449644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06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06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0692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Rectangle 2"/>
          <p:cNvSpPr>
            <a:spLocks noGrp="1" noChangeArrowheads="1"/>
          </p:cNvSpPr>
          <p:nvPr>
            <p:ph type="title"/>
          </p:nvPr>
        </p:nvSpPr>
        <p:spPr>
          <a:xfrm>
            <a:off x="549275" y="107950"/>
            <a:ext cx="8042275" cy="13366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anchor="t"/>
          <a:lstStyle/>
          <a:p>
            <a:pPr eaLnBrk="1" hangingPunct="1"/>
            <a:r>
              <a:rPr lang="en-US" sz="3800">
                <a:latin typeface="News Gothic MT" charset="0"/>
              </a:rPr>
              <a:t>Example Reflection over y-axis</a:t>
            </a:r>
          </a:p>
        </p:txBody>
      </p:sp>
      <p:sp>
        <p:nvSpPr>
          <p:cNvPr id="87042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762000" y="2209800"/>
            <a:ext cx="2133600" cy="3352800"/>
          </a:xfrm>
        </p:spPr>
        <p:txBody>
          <a:bodyPr/>
          <a:lstStyle/>
          <a:p>
            <a:pPr eaLnBrk="1" hangingPunct="1">
              <a:buFont typeface="Wingdings" charset="0"/>
              <a:buNone/>
            </a:pPr>
            <a:r>
              <a:rPr lang="en-US" sz="2400">
                <a:solidFill>
                  <a:srgbClr val="008000"/>
                </a:solidFill>
                <a:latin typeface="News Gothic MT" charset="0"/>
              </a:rPr>
              <a:t>f(x) = x</a:t>
            </a:r>
            <a:r>
              <a:rPr lang="en-US" sz="2400" baseline="30000">
                <a:solidFill>
                  <a:srgbClr val="008000"/>
                </a:solidFill>
                <a:latin typeface="News Gothic MT" charset="0"/>
              </a:rPr>
              <a:t>2</a:t>
            </a:r>
          </a:p>
          <a:p>
            <a:pPr eaLnBrk="1" hangingPunct="1">
              <a:buFont typeface="Wingdings" charset="0"/>
              <a:buNone/>
            </a:pPr>
            <a:endParaRPr lang="en-US" sz="2400">
              <a:solidFill>
                <a:srgbClr val="008000"/>
              </a:solidFill>
              <a:latin typeface="News Gothic MT" charset="0"/>
            </a:endParaRPr>
          </a:p>
        </p:txBody>
      </p:sp>
      <p:pic>
        <p:nvPicPr>
          <p:cNvPr id="37171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1752600"/>
            <a:ext cx="4762500" cy="47625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409022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Rectangle 2"/>
          <p:cNvSpPr>
            <a:spLocks noGrp="1" noChangeArrowheads="1"/>
          </p:cNvSpPr>
          <p:nvPr>
            <p:ph type="title"/>
          </p:nvPr>
        </p:nvSpPr>
        <p:spPr>
          <a:xfrm>
            <a:off x="549275" y="107950"/>
            <a:ext cx="8042275" cy="13366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anchor="t"/>
          <a:lstStyle/>
          <a:p>
            <a:pPr eaLnBrk="1" hangingPunct="1"/>
            <a:r>
              <a:rPr lang="en-US" sz="3800">
                <a:latin typeface="News Gothic MT" charset="0"/>
              </a:rPr>
              <a:t>Example Reflection over y-axis</a:t>
            </a:r>
          </a:p>
        </p:txBody>
      </p:sp>
      <p:sp>
        <p:nvSpPr>
          <p:cNvPr id="89090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685800" y="2133600"/>
            <a:ext cx="2286000" cy="2057400"/>
          </a:xfrm>
        </p:spPr>
        <p:txBody>
          <a:bodyPr/>
          <a:lstStyle/>
          <a:p>
            <a:pPr eaLnBrk="1" hangingPunct="1">
              <a:buFont typeface="Wingdings" charset="0"/>
              <a:buNone/>
            </a:pPr>
            <a:r>
              <a:rPr lang="en-US" sz="2400">
                <a:solidFill>
                  <a:srgbClr val="008000"/>
                </a:solidFill>
                <a:latin typeface="News Gothic MT" charset="0"/>
              </a:rPr>
              <a:t>f(x) = x</a:t>
            </a:r>
            <a:r>
              <a:rPr lang="en-US" sz="2400" baseline="30000">
                <a:solidFill>
                  <a:srgbClr val="008000"/>
                </a:solidFill>
                <a:latin typeface="News Gothic MT" charset="0"/>
              </a:rPr>
              <a:t>2</a:t>
            </a:r>
          </a:p>
          <a:p>
            <a:pPr eaLnBrk="1" hangingPunct="1">
              <a:buFont typeface="Wingdings" charset="0"/>
              <a:buNone/>
            </a:pPr>
            <a:r>
              <a:rPr lang="en-US" sz="2400">
                <a:solidFill>
                  <a:srgbClr val="0033CC"/>
                </a:solidFill>
                <a:latin typeface="News Gothic MT" charset="0"/>
              </a:rPr>
              <a:t>f(-x) = (-x)</a:t>
            </a:r>
            <a:r>
              <a:rPr lang="en-US" sz="2400" baseline="30000">
                <a:solidFill>
                  <a:srgbClr val="0033CC"/>
                </a:solidFill>
                <a:latin typeface="News Gothic MT" charset="0"/>
              </a:rPr>
              <a:t>2 </a:t>
            </a:r>
            <a:r>
              <a:rPr lang="en-US" sz="2400">
                <a:solidFill>
                  <a:srgbClr val="0033CC"/>
                </a:solidFill>
                <a:latin typeface="News Gothic MT" charset="0"/>
              </a:rPr>
              <a:t>= x</a:t>
            </a:r>
            <a:r>
              <a:rPr lang="en-US" sz="2400" baseline="30000">
                <a:solidFill>
                  <a:srgbClr val="0033CC"/>
                </a:solidFill>
                <a:latin typeface="News Gothic MT" charset="0"/>
              </a:rPr>
              <a:t>2</a:t>
            </a:r>
          </a:p>
        </p:txBody>
      </p:sp>
      <p:pic>
        <p:nvPicPr>
          <p:cNvPr id="37376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1752600"/>
            <a:ext cx="4762500" cy="47625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497599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Rectangle 2"/>
          <p:cNvSpPr>
            <a:spLocks noGrp="1" noChangeArrowheads="1"/>
          </p:cNvSpPr>
          <p:nvPr>
            <p:ph type="title"/>
          </p:nvPr>
        </p:nvSpPr>
        <p:spPr>
          <a:xfrm>
            <a:off x="549275" y="107950"/>
            <a:ext cx="8042275" cy="13366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anchor="t"/>
          <a:lstStyle/>
          <a:p>
            <a:pPr eaLnBrk="1" hangingPunct="1"/>
            <a:r>
              <a:rPr lang="en-US" sz="3800">
                <a:latin typeface="News Gothic MT" charset="0"/>
              </a:rPr>
              <a:t>Example Reflection over y-axis</a:t>
            </a:r>
          </a:p>
        </p:txBody>
      </p:sp>
      <p:sp>
        <p:nvSpPr>
          <p:cNvPr id="91138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762000" y="2286000"/>
            <a:ext cx="1981200" cy="3810000"/>
          </a:xfrm>
        </p:spPr>
        <p:txBody>
          <a:bodyPr/>
          <a:lstStyle/>
          <a:p>
            <a:pPr eaLnBrk="1" hangingPunct="1">
              <a:buFont typeface="Wingdings" charset="0"/>
              <a:buNone/>
            </a:pPr>
            <a:r>
              <a:rPr lang="en-US" sz="2400">
                <a:solidFill>
                  <a:srgbClr val="008000"/>
                </a:solidFill>
                <a:latin typeface="News Gothic MT" charset="0"/>
              </a:rPr>
              <a:t>f(x) = x</a:t>
            </a:r>
            <a:r>
              <a:rPr lang="en-US" sz="2400" baseline="30000">
                <a:solidFill>
                  <a:srgbClr val="008000"/>
                </a:solidFill>
                <a:latin typeface="News Gothic MT" charset="0"/>
              </a:rPr>
              <a:t>3</a:t>
            </a:r>
          </a:p>
          <a:p>
            <a:pPr eaLnBrk="1" hangingPunct="1">
              <a:buFont typeface="Wingdings" charset="0"/>
              <a:buNone/>
            </a:pPr>
            <a:endParaRPr lang="en-US" sz="2400">
              <a:solidFill>
                <a:srgbClr val="008000"/>
              </a:solidFill>
              <a:latin typeface="News Gothic MT" charset="0"/>
            </a:endParaRPr>
          </a:p>
        </p:txBody>
      </p:sp>
      <p:pic>
        <p:nvPicPr>
          <p:cNvPr id="37581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1676400"/>
            <a:ext cx="4762500" cy="47625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685802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5" name="Rectangle 2"/>
          <p:cNvSpPr>
            <a:spLocks noGrp="1" noChangeArrowheads="1"/>
          </p:cNvSpPr>
          <p:nvPr>
            <p:ph type="title"/>
          </p:nvPr>
        </p:nvSpPr>
        <p:spPr>
          <a:xfrm>
            <a:off x="549275" y="107950"/>
            <a:ext cx="8042275" cy="13366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anchor="t"/>
          <a:lstStyle/>
          <a:p>
            <a:pPr eaLnBrk="1" hangingPunct="1"/>
            <a:r>
              <a:rPr lang="en-US" sz="3800">
                <a:latin typeface="News Gothic MT" charset="0"/>
              </a:rPr>
              <a:t>Example Reflection over y-axis</a:t>
            </a:r>
          </a:p>
        </p:txBody>
      </p:sp>
      <p:sp>
        <p:nvSpPr>
          <p:cNvPr id="93186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762000" y="2133600"/>
            <a:ext cx="2590800" cy="2971800"/>
          </a:xfrm>
        </p:spPr>
        <p:txBody>
          <a:bodyPr/>
          <a:lstStyle/>
          <a:p>
            <a:pPr eaLnBrk="1" hangingPunct="1">
              <a:buFont typeface="Wingdings" charset="0"/>
              <a:buNone/>
            </a:pPr>
            <a:r>
              <a:rPr lang="en-US" sz="2400">
                <a:solidFill>
                  <a:srgbClr val="008000"/>
                </a:solidFill>
                <a:latin typeface="News Gothic MT" charset="0"/>
              </a:rPr>
              <a:t>f(x) = x</a:t>
            </a:r>
            <a:r>
              <a:rPr lang="en-US" sz="2400" baseline="30000">
                <a:solidFill>
                  <a:srgbClr val="008000"/>
                </a:solidFill>
                <a:latin typeface="News Gothic MT" charset="0"/>
              </a:rPr>
              <a:t>3</a:t>
            </a:r>
          </a:p>
          <a:p>
            <a:pPr eaLnBrk="1" hangingPunct="1">
              <a:buFont typeface="Wingdings" charset="0"/>
              <a:buNone/>
            </a:pPr>
            <a:r>
              <a:rPr lang="en-US" sz="2400">
                <a:solidFill>
                  <a:srgbClr val="FF0000"/>
                </a:solidFill>
                <a:latin typeface="News Gothic MT" charset="0"/>
              </a:rPr>
              <a:t>f(-x) = (-x)</a:t>
            </a:r>
            <a:r>
              <a:rPr lang="en-US" sz="2400" baseline="30000">
                <a:solidFill>
                  <a:srgbClr val="FF0000"/>
                </a:solidFill>
                <a:latin typeface="News Gothic MT" charset="0"/>
              </a:rPr>
              <a:t>3 </a:t>
            </a:r>
            <a:r>
              <a:rPr lang="en-US" sz="2400">
                <a:solidFill>
                  <a:srgbClr val="FF0000"/>
                </a:solidFill>
                <a:latin typeface="News Gothic MT" charset="0"/>
              </a:rPr>
              <a:t>= -x</a:t>
            </a:r>
            <a:r>
              <a:rPr lang="en-US" sz="2400" baseline="30000">
                <a:solidFill>
                  <a:srgbClr val="FF0000"/>
                </a:solidFill>
                <a:latin typeface="News Gothic MT" charset="0"/>
              </a:rPr>
              <a:t>3</a:t>
            </a:r>
            <a:endParaRPr lang="en-US" sz="2400">
              <a:solidFill>
                <a:srgbClr val="FF0000"/>
              </a:solidFill>
              <a:latin typeface="News Gothic MT" charset="0"/>
            </a:endParaRPr>
          </a:p>
        </p:txBody>
      </p:sp>
      <p:pic>
        <p:nvPicPr>
          <p:cNvPr id="37786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1752600"/>
            <a:ext cx="4762500" cy="47625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845727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3" name="Rectangle 2"/>
          <p:cNvSpPr>
            <a:spLocks noGrp="1" noChangeArrowheads="1"/>
          </p:cNvSpPr>
          <p:nvPr>
            <p:ph type="title"/>
          </p:nvPr>
        </p:nvSpPr>
        <p:spPr>
          <a:xfrm>
            <a:off x="549275" y="107950"/>
            <a:ext cx="8042275" cy="13366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anchor="t"/>
          <a:lstStyle/>
          <a:p>
            <a:pPr eaLnBrk="1" hangingPunct="1"/>
            <a:r>
              <a:rPr lang="en-US" sz="3800">
                <a:latin typeface="News Gothic MT" charset="0"/>
              </a:rPr>
              <a:t>Example Reflection over y-axis</a:t>
            </a:r>
          </a:p>
        </p:txBody>
      </p:sp>
      <p:sp>
        <p:nvSpPr>
          <p:cNvPr id="95234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838200" y="2133600"/>
            <a:ext cx="2286000" cy="3810000"/>
          </a:xfrm>
        </p:spPr>
        <p:txBody>
          <a:bodyPr/>
          <a:lstStyle/>
          <a:p>
            <a:pPr eaLnBrk="1" hangingPunct="1">
              <a:buFont typeface="Wingdings" charset="0"/>
              <a:buNone/>
            </a:pPr>
            <a:r>
              <a:rPr lang="en-US" sz="2400">
                <a:solidFill>
                  <a:srgbClr val="008000"/>
                </a:solidFill>
                <a:latin typeface="News Gothic MT" charset="0"/>
              </a:rPr>
              <a:t>f(x) = x + 1</a:t>
            </a:r>
            <a:endParaRPr lang="en-US" sz="2400" baseline="30000">
              <a:solidFill>
                <a:srgbClr val="008000"/>
              </a:solidFill>
              <a:latin typeface="News Gothic MT" charset="0"/>
            </a:endParaRPr>
          </a:p>
          <a:p>
            <a:pPr eaLnBrk="1" hangingPunct="1">
              <a:buFont typeface="Wingdings" charset="0"/>
              <a:buNone/>
            </a:pPr>
            <a:r>
              <a:rPr lang="en-US" sz="2400">
                <a:solidFill>
                  <a:srgbClr val="FF0000"/>
                </a:solidFill>
                <a:latin typeface="News Gothic MT" charset="0"/>
              </a:rPr>
              <a:t> </a:t>
            </a:r>
          </a:p>
        </p:txBody>
      </p:sp>
      <p:pic>
        <p:nvPicPr>
          <p:cNvPr id="37990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1828800"/>
            <a:ext cx="4762500" cy="47625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970291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1" name="Rectangle 2"/>
          <p:cNvSpPr>
            <a:spLocks noGrp="1" noChangeArrowheads="1"/>
          </p:cNvSpPr>
          <p:nvPr>
            <p:ph type="title"/>
          </p:nvPr>
        </p:nvSpPr>
        <p:spPr>
          <a:xfrm>
            <a:off x="549275" y="107950"/>
            <a:ext cx="8042275" cy="13366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anchor="t"/>
          <a:lstStyle/>
          <a:p>
            <a:pPr eaLnBrk="1" hangingPunct="1"/>
            <a:r>
              <a:rPr lang="en-US" sz="3800">
                <a:latin typeface="News Gothic MT" charset="0"/>
              </a:rPr>
              <a:t>Example Reflection over y-axis</a:t>
            </a:r>
          </a:p>
        </p:txBody>
      </p:sp>
      <p:sp>
        <p:nvSpPr>
          <p:cNvPr id="97282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685800" y="2057400"/>
            <a:ext cx="2057400" cy="4114800"/>
          </a:xfrm>
        </p:spPr>
        <p:txBody>
          <a:bodyPr/>
          <a:lstStyle/>
          <a:p>
            <a:pPr eaLnBrk="1" hangingPunct="1">
              <a:buFont typeface="Wingdings" charset="0"/>
              <a:buNone/>
            </a:pPr>
            <a:r>
              <a:rPr lang="en-US" sz="2400">
                <a:solidFill>
                  <a:srgbClr val="008000"/>
                </a:solidFill>
                <a:latin typeface="News Gothic MT" charset="0"/>
              </a:rPr>
              <a:t>f(x) = x + 1</a:t>
            </a:r>
            <a:endParaRPr lang="en-US" sz="2400" baseline="30000">
              <a:solidFill>
                <a:srgbClr val="008000"/>
              </a:solidFill>
              <a:latin typeface="News Gothic MT" charset="0"/>
            </a:endParaRPr>
          </a:p>
          <a:p>
            <a:pPr eaLnBrk="1" hangingPunct="1">
              <a:buFont typeface="Wingdings" charset="0"/>
              <a:buNone/>
            </a:pPr>
            <a:r>
              <a:rPr lang="en-US" sz="2400">
                <a:solidFill>
                  <a:srgbClr val="FF0000"/>
                </a:solidFill>
                <a:latin typeface="News Gothic MT" charset="0"/>
              </a:rPr>
              <a:t>f(-x) = -x + 1 </a:t>
            </a:r>
          </a:p>
        </p:txBody>
      </p:sp>
      <p:pic>
        <p:nvPicPr>
          <p:cNvPr id="38195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1676400"/>
            <a:ext cx="4762500" cy="47625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381957" name="Text Box 5"/>
          <p:cNvSpPr txBox="1">
            <a:spLocks noChangeArrowheads="1"/>
          </p:cNvSpPr>
          <p:nvPr/>
        </p:nvSpPr>
        <p:spPr bwMode="auto">
          <a:xfrm>
            <a:off x="533400" y="5486400"/>
            <a:ext cx="2819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cs typeface="Arial" charset="0"/>
                <a:hlinkClick r:id="rId4"/>
              </a:rPr>
              <a:t>http://www.mathgv.com/</a:t>
            </a:r>
            <a:endParaRPr lang="en-US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8493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82" name="Rectangle 2"/>
          <p:cNvSpPr>
            <a:spLocks noGrp="1" noChangeArrowheads="1"/>
          </p:cNvSpPr>
          <p:nvPr>
            <p:ph type="title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rtlCol="0" anchor="t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400" b="1" i="1" dirty="0" smtClean="0">
                <a:ea typeface="+mj-ea"/>
                <a:cs typeface="+mj-cs"/>
              </a:rPr>
              <a:t>Dilations (</a:t>
            </a:r>
            <a:r>
              <a:rPr lang="en-US" sz="4400" b="1" i="1" dirty="0" err="1" smtClean="0">
                <a:ea typeface="+mj-ea"/>
                <a:cs typeface="+mj-cs"/>
              </a:rPr>
              <a:t>Nonrigid</a:t>
            </a:r>
            <a:r>
              <a:rPr lang="en-US" sz="4400" b="1" i="1" dirty="0" smtClean="0">
                <a:ea typeface="+mj-ea"/>
                <a:cs typeface="+mj-cs"/>
              </a:rPr>
              <a:t>)</a:t>
            </a:r>
            <a:br>
              <a:rPr lang="en-US" sz="4400" b="1" i="1" dirty="0" smtClean="0">
                <a:ea typeface="+mj-ea"/>
                <a:cs typeface="+mj-cs"/>
              </a:rPr>
            </a:br>
            <a:r>
              <a:rPr lang="en-US" sz="4400" b="1" i="1" dirty="0" smtClean="0">
                <a:ea typeface="+mj-ea"/>
                <a:cs typeface="+mj-cs"/>
              </a:rPr>
              <a:t>(Vertical Stretch and Shrink)</a:t>
            </a:r>
            <a:endParaRPr lang="en-US" sz="4400" b="1" i="1" dirty="0">
              <a:ea typeface="+mj-ea"/>
              <a:cs typeface="+mj-cs"/>
            </a:endParaRPr>
          </a:p>
        </p:txBody>
      </p:sp>
      <p:pic>
        <p:nvPicPr>
          <p:cNvPr id="99330" name="Picture 5" descr="note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1905000"/>
            <a:ext cx="5334000" cy="3379788"/>
          </a:xfrm>
          <a:prstGeom prst="rect">
            <a:avLst/>
          </a:prstGeom>
          <a:noFill/>
          <a:ln w="9525">
            <a:solidFill>
              <a:srgbClr val="00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510742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0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15962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rtlCol="0" anchor="t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800">
                <a:ea typeface="+mj-ea"/>
                <a:cs typeface="+mj-cs"/>
              </a:rPr>
              <a:t>Dilations (Stretches and Shrinks)</a:t>
            </a:r>
          </a:p>
        </p:txBody>
      </p:sp>
      <p:sp>
        <p:nvSpPr>
          <p:cNvPr id="384006" name="Text Box 6"/>
          <p:cNvSpPr txBox="1">
            <a:spLocks noChangeArrowheads="1"/>
          </p:cNvSpPr>
          <p:nvPr/>
        </p:nvSpPr>
        <p:spPr bwMode="auto">
          <a:xfrm>
            <a:off x="381000" y="1143000"/>
            <a:ext cx="8229600" cy="2036763"/>
          </a:xfrm>
          <a:prstGeom prst="rect">
            <a:avLst/>
          </a:prstGeom>
          <a:solidFill>
            <a:srgbClr val="FFFFFF"/>
          </a:solidFill>
          <a:ln w="19050">
            <a:solidFill>
              <a:srgbClr val="008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solidFill>
                  <a:srgbClr val="008000"/>
                </a:solidFill>
                <a:cs typeface="Arial" charset="0"/>
              </a:rPr>
              <a:t>Definitions:  Vertical Stretching and Shrinking</a:t>
            </a:r>
          </a:p>
          <a:p>
            <a:pPr>
              <a:spcBef>
                <a:spcPct val="50000"/>
              </a:spcBef>
              <a:defRPr/>
            </a:pPr>
            <a:r>
              <a:rPr lang="en-US">
                <a:cs typeface="Arial" charset="0"/>
              </a:rPr>
              <a:t>The graph of  y = af(x) is obtained from the graph of  y = f(x) by </a:t>
            </a:r>
          </a:p>
          <a:p>
            <a:pPr>
              <a:spcBef>
                <a:spcPct val="50000"/>
              </a:spcBef>
              <a:defRPr/>
            </a:pPr>
            <a:r>
              <a:rPr lang="en-US">
                <a:cs typeface="Arial" charset="0"/>
              </a:rPr>
              <a:t> a). stretching the graph of y = f ( x) by a when a &gt; 1, or</a:t>
            </a:r>
          </a:p>
          <a:p>
            <a:pPr>
              <a:spcBef>
                <a:spcPct val="50000"/>
              </a:spcBef>
              <a:defRPr/>
            </a:pPr>
            <a:r>
              <a:rPr lang="en-US">
                <a:cs typeface="Arial" charset="0"/>
              </a:rPr>
              <a:t> b). shrinking the graph of y = f ( x) by a when  0 &lt; a &lt; 1.</a:t>
            </a:r>
          </a:p>
          <a:p>
            <a:pPr>
              <a:spcBef>
                <a:spcPct val="50000"/>
              </a:spcBef>
              <a:defRPr/>
            </a:pPr>
            <a:endParaRPr lang="en-US">
              <a:cs typeface="Arial" charset="0"/>
            </a:endParaRPr>
          </a:p>
        </p:txBody>
      </p:sp>
      <p:pic>
        <p:nvPicPr>
          <p:cNvPr id="384008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505200"/>
            <a:ext cx="2667000" cy="1804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384009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9788" y="3886200"/>
            <a:ext cx="3681412" cy="248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384010" name="Text Box 10"/>
          <p:cNvSpPr txBox="1">
            <a:spLocks noChangeArrowheads="1"/>
          </p:cNvSpPr>
          <p:nvPr/>
        </p:nvSpPr>
        <p:spPr bwMode="auto">
          <a:xfrm>
            <a:off x="3505200" y="3276600"/>
            <a:ext cx="1981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cs typeface="Arial" charset="0"/>
              </a:rPr>
              <a:t>Vertical Stretch </a:t>
            </a:r>
          </a:p>
        </p:txBody>
      </p:sp>
      <p:pic>
        <p:nvPicPr>
          <p:cNvPr id="384011" name="Picture 1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3886200"/>
            <a:ext cx="3679825" cy="2490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384012" name="Text Box 12"/>
          <p:cNvSpPr txBox="1">
            <a:spLocks noChangeArrowheads="1"/>
          </p:cNvSpPr>
          <p:nvPr/>
        </p:nvSpPr>
        <p:spPr bwMode="auto">
          <a:xfrm>
            <a:off x="6324600" y="3276600"/>
            <a:ext cx="1905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cs typeface="Arial" charset="0"/>
              </a:rPr>
              <a:t>Vertical Shrink</a:t>
            </a:r>
          </a:p>
        </p:txBody>
      </p:sp>
    </p:spTree>
    <p:extLst>
      <p:ext uri="{BB962C8B-B14F-4D97-AF65-F5344CB8AC3E}">
        <p14:creationId xmlns:p14="http://schemas.microsoft.com/office/powerpoint/2010/main" val="40708468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1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anchor="t">
            <a:normAutofit fontScale="90000"/>
          </a:bodyPr>
          <a:lstStyle/>
          <a:p>
            <a:pPr eaLnBrk="1" hangingPunct="1"/>
            <a:r>
              <a:rPr lang="en-US" sz="3800">
                <a:latin typeface="News Gothic MT" charset="0"/>
              </a:rPr>
              <a:t>Example Vertical Stretching/Shrinking</a:t>
            </a:r>
          </a:p>
        </p:txBody>
      </p:sp>
      <p:sp>
        <p:nvSpPr>
          <p:cNvPr id="102402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2057400"/>
            <a:ext cx="1905000" cy="4114800"/>
          </a:xfrm>
        </p:spPr>
        <p:txBody>
          <a:bodyPr/>
          <a:lstStyle/>
          <a:p>
            <a:pPr eaLnBrk="1" hangingPunct="1">
              <a:buFont typeface="Wingdings" charset="0"/>
              <a:buNone/>
            </a:pPr>
            <a:r>
              <a:rPr lang="en-US">
                <a:solidFill>
                  <a:srgbClr val="008000"/>
                </a:solidFill>
                <a:latin typeface="News Gothic MT" charset="0"/>
              </a:rPr>
              <a:t>y = |x|</a:t>
            </a:r>
          </a:p>
        </p:txBody>
      </p:sp>
      <p:pic>
        <p:nvPicPr>
          <p:cNvPr id="39629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1828800"/>
            <a:ext cx="4762500" cy="47625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393157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042275" cy="75882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>
                <a:latin typeface="News Gothic MT" charset="0"/>
              </a:rPr>
              <a:t>Horizontal Translation</a:t>
            </a:r>
          </a:p>
        </p:txBody>
      </p:sp>
      <p:pic>
        <p:nvPicPr>
          <p:cNvPr id="4" name="Picture 9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4038600"/>
            <a:ext cx="2819400" cy="190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5" name="Picture 9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905000"/>
            <a:ext cx="2814638" cy="190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52228" name="TextBox 5"/>
          <p:cNvSpPr txBox="1">
            <a:spLocks noChangeArrowheads="1"/>
          </p:cNvSpPr>
          <p:nvPr/>
        </p:nvSpPr>
        <p:spPr bwMode="auto">
          <a:xfrm>
            <a:off x="228600" y="1447800"/>
            <a:ext cx="4267200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200">
                <a:solidFill>
                  <a:srgbClr val="FF0000"/>
                </a:solidFill>
              </a:rPr>
              <a:t>Shift to the </a:t>
            </a:r>
            <a:r>
              <a:rPr lang="en-US" sz="2200" i="1" u="sng">
                <a:solidFill>
                  <a:srgbClr val="FF0000"/>
                </a:solidFill>
              </a:rPr>
              <a:t>left</a:t>
            </a:r>
            <a:r>
              <a:rPr lang="en-US" sz="2200">
                <a:solidFill>
                  <a:srgbClr val="FF0000"/>
                </a:solidFill>
              </a:rPr>
              <a:t> by </a:t>
            </a:r>
            <a:r>
              <a:rPr lang="en-US" sz="2200" i="1">
                <a:solidFill>
                  <a:srgbClr val="FF0000"/>
                </a:solidFill>
              </a:rPr>
              <a:t>h</a:t>
            </a:r>
            <a:r>
              <a:rPr lang="en-US" sz="2200">
                <a:solidFill>
                  <a:srgbClr val="FF0000"/>
                </a:solidFill>
              </a:rPr>
              <a:t>: y=a(x+h)+k</a:t>
            </a:r>
          </a:p>
        </p:txBody>
      </p:sp>
      <p:pic>
        <p:nvPicPr>
          <p:cNvPr id="7" name="Picture 3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1905000"/>
            <a:ext cx="2814638" cy="190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8" name="Picture 3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4038600"/>
            <a:ext cx="2819400" cy="190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52231" name="TextBox 8"/>
          <p:cNvSpPr txBox="1">
            <a:spLocks noChangeArrowheads="1"/>
          </p:cNvSpPr>
          <p:nvPr/>
        </p:nvSpPr>
        <p:spPr bwMode="auto">
          <a:xfrm>
            <a:off x="4648200" y="1447800"/>
            <a:ext cx="4292600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200">
                <a:solidFill>
                  <a:srgbClr val="008000"/>
                </a:solidFill>
              </a:rPr>
              <a:t>Shift to the </a:t>
            </a:r>
            <a:r>
              <a:rPr lang="en-US" sz="2200" i="1" u="sng">
                <a:solidFill>
                  <a:srgbClr val="008000"/>
                </a:solidFill>
              </a:rPr>
              <a:t>right</a:t>
            </a:r>
            <a:r>
              <a:rPr lang="en-US" sz="2200">
                <a:solidFill>
                  <a:srgbClr val="008000"/>
                </a:solidFill>
              </a:rPr>
              <a:t> by </a:t>
            </a:r>
            <a:r>
              <a:rPr lang="en-US" sz="2200" i="1">
                <a:solidFill>
                  <a:srgbClr val="008000"/>
                </a:solidFill>
              </a:rPr>
              <a:t>h: </a:t>
            </a:r>
            <a:r>
              <a:rPr lang="en-US" sz="2200">
                <a:solidFill>
                  <a:srgbClr val="008000"/>
                </a:solidFill>
              </a:rPr>
              <a:t>y=a</a:t>
            </a:r>
            <a:r>
              <a:rPr lang="en-US" sz="2200" i="1">
                <a:solidFill>
                  <a:srgbClr val="008000"/>
                </a:solidFill>
              </a:rPr>
              <a:t>(x-h)+k</a:t>
            </a:r>
            <a:endParaRPr lang="en-US" sz="220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53430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5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anchor="t"/>
          <a:lstStyle/>
          <a:p>
            <a:pPr eaLnBrk="1" hangingPunct="1"/>
            <a:r>
              <a:rPr lang="en-US" sz="3800">
                <a:latin typeface="News Gothic MT" charset="0"/>
              </a:rPr>
              <a:t>Example: Vertical Stretching/Shrinking</a:t>
            </a:r>
          </a:p>
        </p:txBody>
      </p:sp>
      <p:sp>
        <p:nvSpPr>
          <p:cNvPr id="103426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1981200"/>
            <a:ext cx="1828800" cy="609600"/>
          </a:xfrm>
        </p:spPr>
        <p:txBody>
          <a:bodyPr/>
          <a:lstStyle/>
          <a:p>
            <a:pPr eaLnBrk="1" hangingPunct="1">
              <a:buFont typeface="Wingdings" charset="0"/>
              <a:buNone/>
            </a:pPr>
            <a:r>
              <a:rPr lang="en-US">
                <a:solidFill>
                  <a:srgbClr val="008000"/>
                </a:solidFill>
                <a:latin typeface="News Gothic MT" charset="0"/>
              </a:rPr>
              <a:t>y = |x|</a:t>
            </a:r>
          </a:p>
        </p:txBody>
      </p:sp>
      <p:pic>
        <p:nvPicPr>
          <p:cNvPr id="397318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1752600"/>
            <a:ext cx="4762500" cy="4762500"/>
          </a:xfrm>
          <a:prstGeom prst="rect">
            <a:avLst/>
          </a:prstGeom>
          <a:noFill/>
          <a:ln w="9525">
            <a:solidFill>
              <a:srgbClr val="00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762000" y="2667000"/>
            <a:ext cx="1700213" cy="147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buFont typeface="Wingdings" charset="0"/>
              <a:buNone/>
            </a:pPr>
            <a:r>
              <a:rPr lang="en-US">
                <a:solidFill>
                  <a:srgbClr val="FF0000"/>
                </a:solidFill>
                <a:latin typeface="News Gothic MT" charset="0"/>
              </a:rPr>
              <a:t>y = 0.5|x|</a:t>
            </a:r>
          </a:p>
          <a:p>
            <a:pPr eaLnBrk="1" hangingPunct="1">
              <a:buFont typeface="Wingdings" charset="0"/>
              <a:buNone/>
            </a:pPr>
            <a:endParaRPr lang="en-US">
              <a:solidFill>
                <a:srgbClr val="FF0000"/>
              </a:solidFill>
              <a:latin typeface="News Gothic MT" charset="0"/>
            </a:endParaRPr>
          </a:p>
          <a:p>
            <a:pPr eaLnBrk="1" hangingPunct="1">
              <a:buFont typeface="Wingdings" charset="0"/>
              <a:buNone/>
            </a:pPr>
            <a:r>
              <a:rPr lang="en-US">
                <a:solidFill>
                  <a:srgbClr val="0033CC"/>
                </a:solidFill>
                <a:latin typeface="News Gothic MT" charset="0"/>
              </a:rPr>
              <a:t>y = 3|x|</a:t>
            </a:r>
          </a:p>
          <a:p>
            <a:pPr eaLnBrk="1" hangingPunct="1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4174843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4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anchor="t"/>
          <a:lstStyle/>
          <a:p>
            <a:pPr eaLnBrk="1" hangingPunct="1"/>
            <a:r>
              <a:rPr lang="en-US">
                <a:latin typeface="News Gothic MT" charset="0"/>
              </a:rPr>
              <a:t>What is this?</a:t>
            </a:r>
          </a:p>
        </p:txBody>
      </p:sp>
      <p:sp>
        <p:nvSpPr>
          <p:cNvPr id="104450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524000"/>
            <a:ext cx="3200400" cy="2362200"/>
          </a:xfrm>
        </p:spPr>
        <p:txBody>
          <a:bodyPr/>
          <a:lstStyle/>
          <a:p>
            <a:pPr eaLnBrk="1" hangingPunct="1">
              <a:buFont typeface="Wingdings" charset="0"/>
              <a:buNone/>
            </a:pPr>
            <a:r>
              <a:rPr lang="en-US">
                <a:solidFill>
                  <a:srgbClr val="008000"/>
                </a:solidFill>
                <a:latin typeface="News Gothic MT" charset="0"/>
              </a:rPr>
              <a:t>Base Function</a:t>
            </a:r>
          </a:p>
          <a:p>
            <a:pPr eaLnBrk="1" hangingPunct="1">
              <a:buFont typeface="Wingdings" charset="0"/>
              <a:buNone/>
            </a:pPr>
            <a:r>
              <a:rPr lang="en-US">
                <a:solidFill>
                  <a:srgbClr val="008000"/>
                </a:solidFill>
                <a:latin typeface="News Gothic MT" charset="0"/>
              </a:rPr>
              <a:t>y = |x|</a:t>
            </a:r>
          </a:p>
          <a:p>
            <a:pPr eaLnBrk="1" hangingPunct="1">
              <a:buFont typeface="Wingdings" charset="0"/>
              <a:buNone/>
            </a:pPr>
            <a:endParaRPr lang="en-US">
              <a:solidFill>
                <a:srgbClr val="008000"/>
              </a:solidFill>
              <a:latin typeface="News Gothic MT" charset="0"/>
            </a:endParaRPr>
          </a:p>
          <a:p>
            <a:pPr eaLnBrk="1" hangingPunct="1">
              <a:buFont typeface="Wingdings" charset="0"/>
              <a:buNone/>
            </a:pPr>
            <a:r>
              <a:rPr lang="en-US">
                <a:solidFill>
                  <a:srgbClr val="3333FF"/>
                </a:solidFill>
                <a:latin typeface="News Gothic MT" charset="0"/>
              </a:rPr>
              <a:t>y = ????</a:t>
            </a:r>
          </a:p>
        </p:txBody>
      </p:sp>
      <p:pic>
        <p:nvPicPr>
          <p:cNvPr id="410636" name="Picture 1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1524000"/>
            <a:ext cx="4762500" cy="4762500"/>
          </a:xfrm>
          <a:prstGeom prst="rect">
            <a:avLst/>
          </a:prstGeom>
          <a:noFill/>
          <a:ln w="9525">
            <a:solidFill>
              <a:srgbClr val="00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228600" y="4191000"/>
            <a:ext cx="2557463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solidFill>
                  <a:srgbClr val="3333FF"/>
                </a:solidFill>
                <a:latin typeface="News Gothic MT" charset="0"/>
              </a:rPr>
              <a:t>y = -2|x -1| + 4</a:t>
            </a:r>
          </a:p>
          <a:p>
            <a:pPr eaLnBrk="1" hangingPunct="1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29697663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7" name="Rectangle 3"/>
          <p:cNvSpPr>
            <a:spLocks noGrp="1" noChangeArrowheads="1"/>
          </p:cNvSpPr>
          <p:nvPr>
            <p:ph type="title"/>
          </p:nvPr>
        </p:nvSpPr>
        <p:spPr>
          <a:xfrm>
            <a:off x="549275" y="107950"/>
            <a:ext cx="8042275" cy="13366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anchor="t"/>
          <a:lstStyle/>
          <a:p>
            <a:pPr eaLnBrk="1" hangingPunct="1"/>
            <a:r>
              <a:rPr lang="en-US">
                <a:latin typeface="News Gothic MT" charset="0"/>
              </a:rPr>
              <a:t>Multiple Transformations</a:t>
            </a:r>
          </a:p>
        </p:txBody>
      </p:sp>
      <p:sp>
        <p:nvSpPr>
          <p:cNvPr id="106498" name="Rectangle 2"/>
          <p:cNvSpPr>
            <a:spLocks noGrp="1" noChangeArrowheads="1"/>
          </p:cNvSpPr>
          <p:nvPr>
            <p:ph sz="half" idx="1"/>
          </p:nvPr>
        </p:nvSpPr>
        <p:spPr>
          <a:xfrm>
            <a:off x="381000" y="2057400"/>
            <a:ext cx="8382000" cy="3446463"/>
          </a:xfrm>
          <a:solidFill>
            <a:srgbClr val="FFFFFF"/>
          </a:solidFill>
          <a:ln w="57150" cmpd="thickThin">
            <a:solidFill>
              <a:srgbClr val="008000"/>
            </a:solidFill>
            <a:miter lim="800000"/>
            <a:headEnd/>
            <a:tailEnd/>
          </a:ln>
        </p:spPr>
        <p:txBody>
          <a:bodyPr/>
          <a:lstStyle/>
          <a:p>
            <a:pPr marL="533400" indent="-533400" eaLnBrk="1" hangingPunct="1">
              <a:lnSpc>
                <a:spcPct val="90000"/>
              </a:lnSpc>
              <a:buFont typeface="Wingdings" charset="0"/>
              <a:buNone/>
            </a:pPr>
            <a:r>
              <a:rPr lang="en-US" b="1">
                <a:solidFill>
                  <a:srgbClr val="008000"/>
                </a:solidFill>
                <a:latin typeface="News Gothic MT" charset="0"/>
              </a:rPr>
              <a:t>Procedure:  Multiple Transformations</a:t>
            </a:r>
          </a:p>
          <a:p>
            <a:pPr marL="533400" indent="-533400" eaLnBrk="1" hangingPunct="1">
              <a:lnSpc>
                <a:spcPct val="90000"/>
              </a:lnSpc>
              <a:buFont typeface="Wingdings" charset="0"/>
              <a:buNone/>
            </a:pPr>
            <a:r>
              <a:rPr lang="en-US" sz="2400">
                <a:solidFill>
                  <a:srgbClr val="07070D"/>
                </a:solidFill>
                <a:latin typeface="News Gothic MT" charset="0"/>
              </a:rPr>
              <a:t>Graph a function involving more than one transformation in the following order:</a:t>
            </a:r>
          </a:p>
          <a:p>
            <a:pPr marL="533400" indent="-533400" eaLnBrk="1" hangingPunct="1">
              <a:lnSpc>
                <a:spcPct val="90000"/>
              </a:lnSpc>
              <a:buFont typeface="Arial" charset="0"/>
              <a:buAutoNum type="arabicPeriod"/>
            </a:pPr>
            <a:r>
              <a:rPr lang="en-US" sz="2400">
                <a:solidFill>
                  <a:srgbClr val="07070D"/>
                </a:solidFill>
                <a:latin typeface="News Gothic MT" charset="0"/>
              </a:rPr>
              <a:t>Horizontal translation</a:t>
            </a:r>
          </a:p>
          <a:p>
            <a:pPr marL="533400" indent="-533400" eaLnBrk="1" hangingPunct="1">
              <a:lnSpc>
                <a:spcPct val="90000"/>
              </a:lnSpc>
              <a:buFont typeface="Arial" charset="0"/>
              <a:buAutoNum type="arabicPeriod"/>
            </a:pPr>
            <a:r>
              <a:rPr lang="en-US" sz="2400">
                <a:solidFill>
                  <a:srgbClr val="07070D"/>
                </a:solidFill>
                <a:latin typeface="News Gothic MT" charset="0"/>
              </a:rPr>
              <a:t>Stretching or shrinking</a:t>
            </a:r>
          </a:p>
          <a:p>
            <a:pPr marL="533400" indent="-533400" eaLnBrk="1" hangingPunct="1">
              <a:lnSpc>
                <a:spcPct val="90000"/>
              </a:lnSpc>
              <a:buFont typeface="Arial" charset="0"/>
              <a:buAutoNum type="arabicPeriod"/>
            </a:pPr>
            <a:r>
              <a:rPr lang="en-US" sz="2400">
                <a:solidFill>
                  <a:srgbClr val="07070D"/>
                </a:solidFill>
                <a:latin typeface="News Gothic MT" charset="0"/>
              </a:rPr>
              <a:t>Reflecting</a:t>
            </a:r>
          </a:p>
          <a:p>
            <a:pPr marL="533400" indent="-533400" eaLnBrk="1" hangingPunct="1">
              <a:lnSpc>
                <a:spcPct val="90000"/>
              </a:lnSpc>
              <a:buFont typeface="Arial" charset="0"/>
              <a:buAutoNum type="arabicPeriod"/>
            </a:pPr>
            <a:r>
              <a:rPr lang="en-US" sz="2400">
                <a:solidFill>
                  <a:srgbClr val="07070D"/>
                </a:solidFill>
                <a:latin typeface="News Gothic MT" charset="0"/>
              </a:rPr>
              <a:t>Vertical translation</a:t>
            </a:r>
          </a:p>
        </p:txBody>
      </p:sp>
    </p:spTree>
    <p:extLst>
      <p:ext uri="{BB962C8B-B14F-4D97-AF65-F5344CB8AC3E}">
        <p14:creationId xmlns:p14="http://schemas.microsoft.com/office/powerpoint/2010/main" val="2626036458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1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74638"/>
            <a:ext cx="8458200" cy="1143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anchor="t"/>
          <a:lstStyle/>
          <a:p>
            <a:pPr eaLnBrk="1" hangingPunct="1"/>
            <a:r>
              <a:rPr lang="en-US" sz="3400">
                <a:latin typeface="News Gothic MT" charset="0"/>
              </a:rPr>
              <a:t>Graphing with More than One Transformation</a:t>
            </a:r>
          </a:p>
        </p:txBody>
      </p:sp>
      <p:sp>
        <p:nvSpPr>
          <p:cNvPr id="109570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304800" y="1981200"/>
            <a:ext cx="3429000" cy="2819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en-US" sz="2400" dirty="0">
                <a:latin typeface="News Gothic MT" charset="0"/>
              </a:rPr>
              <a:t>Graph  </a:t>
            </a:r>
            <a:r>
              <a:rPr lang="en-US" sz="2400" dirty="0">
                <a:solidFill>
                  <a:schemeClr val="accent5">
                    <a:lumMod val="75000"/>
                  </a:schemeClr>
                </a:solidFill>
                <a:latin typeface="News Gothic MT" charset="0"/>
              </a:rPr>
              <a:t>-|x – 2| + 1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en-US" sz="2400" dirty="0">
                <a:latin typeface="News Gothic MT" charset="0"/>
              </a:rPr>
              <a:t>First graph </a:t>
            </a:r>
            <a:r>
              <a:rPr lang="en-US" sz="2400" dirty="0">
                <a:solidFill>
                  <a:srgbClr val="FF0000"/>
                </a:solidFill>
                <a:latin typeface="News Gothic MT" charset="0"/>
              </a:rPr>
              <a:t>f(x) = |x|</a:t>
            </a:r>
          </a:p>
        </p:txBody>
      </p:sp>
      <p:pic>
        <p:nvPicPr>
          <p:cNvPr id="39936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1905000"/>
            <a:ext cx="3848100" cy="3848100"/>
          </a:xfrm>
          <a:prstGeom prst="rect">
            <a:avLst/>
          </a:prstGeom>
          <a:noFill/>
          <a:ln w="9525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714846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69" name="Rectangle 2"/>
          <p:cNvSpPr>
            <a:spLocks noGrp="1" noChangeArrowheads="1"/>
          </p:cNvSpPr>
          <p:nvPr>
            <p:ph type="title"/>
          </p:nvPr>
        </p:nvSpPr>
        <p:spPr>
          <a:xfrm>
            <a:off x="549275" y="107950"/>
            <a:ext cx="8042275" cy="13366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anchor="t"/>
          <a:lstStyle/>
          <a:p>
            <a:pPr eaLnBrk="1" hangingPunct="1"/>
            <a:r>
              <a:rPr lang="en-US" sz="3400">
                <a:latin typeface="News Gothic MT" charset="0"/>
              </a:rPr>
              <a:t>Graphing with More than One Transformation</a:t>
            </a:r>
          </a:p>
        </p:txBody>
      </p:sp>
      <p:sp>
        <p:nvSpPr>
          <p:cNvPr id="99330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228600" y="1905000"/>
            <a:ext cx="4114800" cy="30480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en-US" sz="2400" dirty="0">
                <a:latin typeface="News Gothic MT" charset="0"/>
              </a:rPr>
              <a:t>Graph </a:t>
            </a:r>
            <a:r>
              <a:rPr lang="en-US" sz="2400" dirty="0">
                <a:solidFill>
                  <a:srgbClr val="5F8804"/>
                </a:solidFill>
                <a:latin typeface="News Gothic MT" charset="0"/>
              </a:rPr>
              <a:t>f(x) = -|x – 2| + 1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en-US" sz="2400" dirty="0">
                <a:latin typeface="News Gothic MT" charset="0"/>
              </a:rPr>
              <a:t>First graph </a:t>
            </a:r>
            <a:r>
              <a:rPr lang="en-US" sz="2400" dirty="0">
                <a:solidFill>
                  <a:srgbClr val="FF0000"/>
                </a:solidFill>
                <a:latin typeface="News Gothic MT" charset="0"/>
              </a:rPr>
              <a:t>f(x) = |x|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en-US" sz="2400" dirty="0">
                <a:solidFill>
                  <a:srgbClr val="FF0000"/>
                </a:solidFill>
                <a:latin typeface="News Gothic MT" charset="0"/>
              </a:rPr>
              <a:t>	</a:t>
            </a:r>
            <a:r>
              <a:rPr lang="en-US" sz="2400" dirty="0">
                <a:latin typeface="News Gothic MT" charset="0"/>
              </a:rPr>
              <a:t>1. Perform horizontal 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en-US" sz="2400" dirty="0">
                <a:latin typeface="News Gothic MT" charset="0"/>
              </a:rPr>
              <a:t>	    translation: </a:t>
            </a:r>
            <a:r>
              <a:rPr lang="en-US" sz="2400" dirty="0">
                <a:solidFill>
                  <a:srgbClr val="0033CC"/>
                </a:solidFill>
                <a:latin typeface="News Gothic MT" charset="0"/>
              </a:rPr>
              <a:t>f(x) = |x-2|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en-US" sz="2400" dirty="0">
                <a:solidFill>
                  <a:srgbClr val="0033CC"/>
                </a:solidFill>
                <a:latin typeface="News Gothic MT" charset="0"/>
              </a:rPr>
              <a:t>	</a:t>
            </a:r>
            <a:r>
              <a:rPr lang="en-US" dirty="0">
                <a:latin typeface="News Gothic MT" charset="0"/>
              </a:rPr>
              <a:t>The graph shifts 2 to the right.</a:t>
            </a:r>
            <a:endParaRPr lang="en-US" dirty="0">
              <a:solidFill>
                <a:srgbClr val="0033CC"/>
              </a:solidFill>
              <a:latin typeface="News Gothic MT" charset="0"/>
            </a:endParaRPr>
          </a:p>
        </p:txBody>
      </p:sp>
      <p:pic>
        <p:nvPicPr>
          <p:cNvPr id="40141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1828800"/>
            <a:ext cx="4305300" cy="4305300"/>
          </a:xfrm>
          <a:prstGeom prst="rect">
            <a:avLst/>
          </a:prstGeom>
          <a:noFill/>
          <a:ln w="9525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951903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7" name="Rectangle 2"/>
          <p:cNvSpPr>
            <a:spLocks noGrp="1" noChangeArrowheads="1"/>
          </p:cNvSpPr>
          <p:nvPr>
            <p:ph type="title"/>
          </p:nvPr>
        </p:nvSpPr>
        <p:spPr>
          <a:xfrm>
            <a:off x="549275" y="107950"/>
            <a:ext cx="8042275" cy="13366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anchor="t"/>
          <a:lstStyle/>
          <a:p>
            <a:pPr eaLnBrk="1" hangingPunct="1"/>
            <a:r>
              <a:rPr lang="en-US" sz="3400">
                <a:latin typeface="News Gothic MT" charset="0"/>
              </a:rPr>
              <a:t>Graphing with More than One Transformation</a:t>
            </a:r>
          </a:p>
        </p:txBody>
      </p:sp>
      <p:sp>
        <p:nvSpPr>
          <p:cNvPr id="101378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228600" y="1981200"/>
            <a:ext cx="3886200" cy="38100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en-US" sz="2400" dirty="0">
                <a:latin typeface="News Gothic MT" charset="0"/>
              </a:rPr>
              <a:t>Graph </a:t>
            </a:r>
            <a:r>
              <a:rPr lang="en-US" sz="2400" dirty="0">
                <a:solidFill>
                  <a:srgbClr val="5F8804"/>
                </a:solidFill>
                <a:latin typeface="News Gothic MT" charset="0"/>
              </a:rPr>
              <a:t>f(x) = -|x – 2| + 1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en-US" sz="2400" dirty="0">
                <a:latin typeface="News Gothic MT" charset="0"/>
              </a:rPr>
              <a:t>First graph </a:t>
            </a:r>
            <a:r>
              <a:rPr lang="en-US" sz="2400" dirty="0">
                <a:solidFill>
                  <a:srgbClr val="FF0000"/>
                </a:solidFill>
                <a:latin typeface="News Gothic MT" charset="0"/>
              </a:rPr>
              <a:t>f(x) = |x|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en-US" sz="2400" dirty="0">
                <a:solidFill>
                  <a:srgbClr val="FF0000"/>
                </a:solidFill>
                <a:latin typeface="News Gothic MT" charset="0"/>
              </a:rPr>
              <a:t>	</a:t>
            </a:r>
            <a:r>
              <a:rPr lang="en-US" sz="2400" dirty="0">
                <a:latin typeface="News Gothic MT" charset="0"/>
              </a:rPr>
              <a:t>1. Perform horizontal 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en-US" sz="2400" dirty="0">
                <a:latin typeface="News Gothic MT" charset="0"/>
              </a:rPr>
              <a:t>	    translation: </a:t>
            </a:r>
            <a:r>
              <a:rPr lang="en-US" sz="2400" dirty="0">
                <a:solidFill>
                  <a:srgbClr val="0033CC"/>
                </a:solidFill>
                <a:latin typeface="News Gothic MT" charset="0"/>
              </a:rPr>
              <a:t>f(x) = |x-2|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en-US" sz="2400" dirty="0">
                <a:solidFill>
                  <a:srgbClr val="0033CC"/>
                </a:solidFill>
                <a:latin typeface="News Gothic MT" charset="0"/>
              </a:rPr>
              <a:t>	</a:t>
            </a:r>
            <a:r>
              <a:rPr lang="en-US" dirty="0">
                <a:latin typeface="News Gothic MT" charset="0"/>
              </a:rPr>
              <a:t>The graph shifts 2 to the right.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en-US" dirty="0">
                <a:latin typeface="News Gothic MT" charset="0"/>
              </a:rPr>
              <a:t>	</a:t>
            </a:r>
            <a:r>
              <a:rPr lang="en-US" sz="2400" dirty="0">
                <a:latin typeface="News Gothic MT" charset="0"/>
              </a:rPr>
              <a:t>2. There is no stretch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en-US" sz="2400" dirty="0">
                <a:latin typeface="News Gothic MT" charset="0"/>
              </a:rPr>
              <a:t>	3. Reflect in x-axis: 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en-US" sz="2400" dirty="0">
                <a:latin typeface="News Gothic MT" charset="0"/>
              </a:rPr>
              <a:t>		</a:t>
            </a:r>
            <a:r>
              <a:rPr lang="en-US" sz="2400" dirty="0">
                <a:solidFill>
                  <a:srgbClr val="9900FF"/>
                </a:solidFill>
                <a:latin typeface="News Gothic MT" charset="0"/>
              </a:rPr>
              <a:t>f(x) = -|x-2|</a:t>
            </a:r>
          </a:p>
        </p:txBody>
      </p:sp>
      <p:pic>
        <p:nvPicPr>
          <p:cNvPr id="40346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1676400"/>
            <a:ext cx="4305300" cy="4305300"/>
          </a:xfrm>
          <a:prstGeom prst="rect">
            <a:avLst/>
          </a:prstGeom>
          <a:noFill/>
          <a:ln w="9525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709199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5" name="Rectangle 2"/>
          <p:cNvSpPr>
            <a:spLocks noGrp="1" noChangeArrowheads="1"/>
          </p:cNvSpPr>
          <p:nvPr>
            <p:ph type="title"/>
          </p:nvPr>
        </p:nvSpPr>
        <p:spPr>
          <a:xfrm>
            <a:off x="549275" y="107950"/>
            <a:ext cx="8042275" cy="13366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anchor="t"/>
          <a:lstStyle/>
          <a:p>
            <a:pPr eaLnBrk="1" hangingPunct="1"/>
            <a:r>
              <a:rPr lang="en-US" sz="3400">
                <a:latin typeface="News Gothic MT" charset="0"/>
              </a:rPr>
              <a:t>Graphing with More than One Transformation</a:t>
            </a:r>
          </a:p>
        </p:txBody>
      </p:sp>
      <p:sp>
        <p:nvSpPr>
          <p:cNvPr id="103426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152400" y="1676400"/>
            <a:ext cx="4038600" cy="487680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en-US" sz="2400" dirty="0">
                <a:latin typeface="News Gothic MT" charset="0"/>
              </a:rPr>
              <a:t>Graph </a:t>
            </a:r>
            <a:r>
              <a:rPr lang="en-US" sz="2400" dirty="0">
                <a:solidFill>
                  <a:srgbClr val="5F8804"/>
                </a:solidFill>
                <a:latin typeface="News Gothic MT" charset="0"/>
              </a:rPr>
              <a:t>f(x) = -|x – 2| + 1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en-US" sz="2400" dirty="0">
                <a:latin typeface="News Gothic MT" charset="0"/>
              </a:rPr>
              <a:t>First graph </a:t>
            </a:r>
            <a:r>
              <a:rPr lang="en-US" sz="2400" dirty="0">
                <a:solidFill>
                  <a:srgbClr val="FF0000"/>
                </a:solidFill>
                <a:latin typeface="News Gothic MT" charset="0"/>
              </a:rPr>
              <a:t>f(x) = |x|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en-US" sz="2400" dirty="0">
                <a:solidFill>
                  <a:srgbClr val="FF0000"/>
                </a:solidFill>
                <a:latin typeface="News Gothic MT" charset="0"/>
              </a:rPr>
              <a:t>	</a:t>
            </a:r>
            <a:r>
              <a:rPr lang="en-US" sz="2400" dirty="0">
                <a:latin typeface="News Gothic MT" charset="0"/>
              </a:rPr>
              <a:t>1. Perform horizontal 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en-US" sz="2400" dirty="0">
                <a:latin typeface="News Gothic MT" charset="0"/>
              </a:rPr>
              <a:t>	    translation: </a:t>
            </a:r>
            <a:r>
              <a:rPr lang="en-US" sz="2400" dirty="0">
                <a:solidFill>
                  <a:srgbClr val="0033CC"/>
                </a:solidFill>
                <a:latin typeface="News Gothic MT" charset="0"/>
              </a:rPr>
              <a:t>f(x) = |x-2|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en-US" sz="2400" dirty="0">
                <a:solidFill>
                  <a:srgbClr val="0033CC"/>
                </a:solidFill>
                <a:latin typeface="News Gothic MT" charset="0"/>
              </a:rPr>
              <a:t>	</a:t>
            </a:r>
            <a:r>
              <a:rPr lang="en-US" dirty="0">
                <a:latin typeface="News Gothic MT" charset="0"/>
              </a:rPr>
              <a:t>The graph shifts 2 to the right.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en-US" dirty="0">
                <a:latin typeface="News Gothic MT" charset="0"/>
              </a:rPr>
              <a:t>	</a:t>
            </a:r>
            <a:r>
              <a:rPr lang="en-US" sz="2400" dirty="0">
                <a:latin typeface="News Gothic MT" charset="0"/>
              </a:rPr>
              <a:t>2. There is no stretch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en-US" sz="2400" dirty="0">
                <a:latin typeface="News Gothic MT" charset="0"/>
              </a:rPr>
              <a:t>	3. Reflect in x-axis: 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en-US" sz="2400" dirty="0">
                <a:latin typeface="News Gothic MT" charset="0"/>
              </a:rPr>
              <a:t>		</a:t>
            </a:r>
            <a:r>
              <a:rPr lang="en-US" sz="2400" dirty="0">
                <a:solidFill>
                  <a:srgbClr val="9900FF"/>
                </a:solidFill>
                <a:latin typeface="News Gothic MT" charset="0"/>
              </a:rPr>
              <a:t>f(x) = -|x-2|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en-US" sz="2400" dirty="0">
                <a:latin typeface="News Gothic MT" charset="0"/>
              </a:rPr>
              <a:t>	4. Perform vertical 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en-US" sz="2400" dirty="0">
                <a:latin typeface="News Gothic MT" charset="0"/>
              </a:rPr>
              <a:t>	    translation: 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en-US" sz="2400" dirty="0">
                <a:latin typeface="News Gothic MT" charset="0"/>
              </a:rPr>
              <a:t>		f(x) = -|x-2| + 1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en-US" dirty="0">
                <a:latin typeface="News Gothic MT" charset="0"/>
              </a:rPr>
              <a:t>	The graph shifts up 1 unit.</a:t>
            </a:r>
          </a:p>
        </p:txBody>
      </p:sp>
      <p:pic>
        <p:nvPicPr>
          <p:cNvPr id="40550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1981200"/>
            <a:ext cx="4305300" cy="4305300"/>
          </a:xfrm>
          <a:prstGeom prst="rect">
            <a:avLst/>
          </a:prstGeom>
          <a:noFill/>
          <a:ln w="9525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691516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3" name="Rectangle 2"/>
          <p:cNvSpPr>
            <a:spLocks noGrp="1" noChangeArrowheads="1"/>
          </p:cNvSpPr>
          <p:nvPr>
            <p:ph type="title"/>
          </p:nvPr>
        </p:nvSpPr>
        <p:spPr>
          <a:xfrm>
            <a:off x="549275" y="107950"/>
            <a:ext cx="8042275" cy="13366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anchor="t"/>
          <a:lstStyle/>
          <a:p>
            <a:pPr eaLnBrk="1" hangingPunct="1"/>
            <a:r>
              <a:rPr lang="en-US" sz="3400">
                <a:latin typeface="News Gothic MT" charset="0"/>
              </a:rPr>
              <a:t>Graphing with More than One Transformation</a:t>
            </a:r>
          </a:p>
        </p:txBody>
      </p:sp>
      <p:sp>
        <p:nvSpPr>
          <p:cNvPr id="105474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304800" y="1752600"/>
            <a:ext cx="4038600" cy="4800600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en-US" sz="2400" dirty="0">
                <a:latin typeface="News Gothic MT" charset="0"/>
              </a:rPr>
              <a:t>Graph </a:t>
            </a:r>
            <a:r>
              <a:rPr lang="en-US" sz="2400" dirty="0">
                <a:solidFill>
                  <a:srgbClr val="5F8804"/>
                </a:solidFill>
                <a:latin typeface="News Gothic MT" charset="0"/>
              </a:rPr>
              <a:t>f(x) = -|x – 2| + 1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en-US" sz="2400" dirty="0">
                <a:latin typeface="News Gothic MT" charset="0"/>
              </a:rPr>
              <a:t>First graph </a:t>
            </a:r>
            <a:r>
              <a:rPr lang="en-US" sz="2400" dirty="0">
                <a:solidFill>
                  <a:srgbClr val="FF0000"/>
                </a:solidFill>
                <a:latin typeface="News Gothic MT" charset="0"/>
              </a:rPr>
              <a:t>f(x) = |x|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en-US" sz="2400" dirty="0">
                <a:solidFill>
                  <a:srgbClr val="FF0000"/>
                </a:solidFill>
                <a:latin typeface="News Gothic MT" charset="0"/>
              </a:rPr>
              <a:t>	</a:t>
            </a:r>
            <a:r>
              <a:rPr lang="en-US" sz="2400" dirty="0">
                <a:latin typeface="News Gothic MT" charset="0"/>
              </a:rPr>
              <a:t>1. Perform horizontal 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en-US" sz="2400" dirty="0">
                <a:latin typeface="News Gothic MT" charset="0"/>
              </a:rPr>
              <a:t>	    translation: </a:t>
            </a:r>
            <a:r>
              <a:rPr lang="en-US" sz="2400" dirty="0">
                <a:solidFill>
                  <a:srgbClr val="0033CC"/>
                </a:solidFill>
                <a:latin typeface="News Gothic MT" charset="0"/>
              </a:rPr>
              <a:t>f(x) = |x-2|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en-US" sz="2400" dirty="0">
                <a:solidFill>
                  <a:srgbClr val="0033CC"/>
                </a:solidFill>
                <a:latin typeface="News Gothic MT" charset="0"/>
              </a:rPr>
              <a:t>	</a:t>
            </a:r>
            <a:r>
              <a:rPr lang="en-US" dirty="0">
                <a:latin typeface="News Gothic MT" charset="0"/>
              </a:rPr>
              <a:t>The graph shifts 2 to the right.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en-US" dirty="0">
                <a:latin typeface="News Gothic MT" charset="0"/>
              </a:rPr>
              <a:t>	</a:t>
            </a:r>
            <a:r>
              <a:rPr lang="en-US" sz="2400" dirty="0">
                <a:latin typeface="News Gothic MT" charset="0"/>
              </a:rPr>
              <a:t>2. There is no stretch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en-US" sz="2400" dirty="0">
                <a:latin typeface="News Gothic MT" charset="0"/>
              </a:rPr>
              <a:t>	3. Reflect in x-axis: 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en-US" sz="2400" dirty="0">
                <a:latin typeface="News Gothic MT" charset="0"/>
              </a:rPr>
              <a:t>		</a:t>
            </a:r>
            <a:r>
              <a:rPr lang="en-US" sz="2400" dirty="0">
                <a:solidFill>
                  <a:srgbClr val="9900FF"/>
                </a:solidFill>
                <a:latin typeface="News Gothic MT" charset="0"/>
              </a:rPr>
              <a:t>f(x) = -|x-2|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en-US" sz="2400" dirty="0">
                <a:latin typeface="News Gothic MT" charset="0"/>
              </a:rPr>
              <a:t>	4. Perform vertical 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en-US" sz="2400" dirty="0">
                <a:latin typeface="News Gothic MT" charset="0"/>
              </a:rPr>
              <a:t>	    translation: 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en-US" sz="2400" dirty="0">
                <a:latin typeface="News Gothic MT" charset="0"/>
              </a:rPr>
              <a:t>		f(x) = -|x-2| + 1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en-US" dirty="0">
                <a:latin typeface="News Gothic MT" charset="0"/>
              </a:rPr>
              <a:t>	The graph shifts up 1 unit.</a:t>
            </a:r>
          </a:p>
        </p:txBody>
      </p:sp>
      <p:pic>
        <p:nvPicPr>
          <p:cNvPr id="40755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2133600"/>
            <a:ext cx="4152900" cy="4152900"/>
          </a:xfrm>
          <a:prstGeom prst="rect">
            <a:avLst/>
          </a:prstGeom>
          <a:noFill/>
          <a:ln w="9525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77404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2"/>
          <p:cNvSpPr>
            <a:spLocks noGrp="1" noChangeArrowheads="1"/>
          </p:cNvSpPr>
          <p:nvPr>
            <p:ph type="title"/>
          </p:nvPr>
        </p:nvSpPr>
        <p:spPr>
          <a:xfrm>
            <a:off x="549275" y="107950"/>
            <a:ext cx="8042275" cy="13366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anchor="t"/>
          <a:lstStyle/>
          <a:p>
            <a:pPr eaLnBrk="1" hangingPunct="1"/>
            <a:r>
              <a:rPr lang="en-US" sz="4200">
                <a:latin typeface="News Gothic MT" charset="0"/>
              </a:rPr>
              <a:t>Practice Horizontal Translation</a:t>
            </a:r>
          </a:p>
        </p:txBody>
      </p:sp>
      <p:sp>
        <p:nvSpPr>
          <p:cNvPr id="54274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228600" y="1371600"/>
            <a:ext cx="4262438" cy="5334000"/>
          </a:xfrm>
        </p:spPr>
        <p:txBody>
          <a:bodyPr/>
          <a:lstStyle/>
          <a:p>
            <a:pPr eaLnBrk="1" hangingPunct="1">
              <a:buFont typeface="Wingdings 2" charset="0"/>
              <a:buNone/>
            </a:pPr>
            <a:r>
              <a:rPr lang="en-US" sz="2400">
                <a:latin typeface="News Gothic MT" charset="0"/>
              </a:rPr>
              <a:t>Exercise: </a:t>
            </a:r>
            <a:r>
              <a:rPr lang="en-US" sz="2400" i="1">
                <a:latin typeface="News Gothic MT" charset="0"/>
              </a:rPr>
              <a:t>Shift to the </a:t>
            </a:r>
            <a:r>
              <a:rPr lang="en-US" sz="2400" i="1" u="sng">
                <a:latin typeface="News Gothic MT" charset="0"/>
              </a:rPr>
              <a:t>left</a:t>
            </a:r>
            <a:r>
              <a:rPr lang="en-US" sz="2400" i="1">
                <a:latin typeface="News Gothic MT" charset="0"/>
              </a:rPr>
              <a:t> by 1</a:t>
            </a:r>
          </a:p>
          <a:p>
            <a:pPr eaLnBrk="1" hangingPunct="1">
              <a:buFont typeface="Wingdings" charset="0"/>
              <a:buNone/>
            </a:pPr>
            <a:endParaRPr lang="en-US" sz="2400">
              <a:solidFill>
                <a:srgbClr val="FF0000"/>
              </a:solidFill>
              <a:latin typeface="News Gothic MT" charset="0"/>
            </a:endParaRPr>
          </a:p>
        </p:txBody>
      </p:sp>
      <p:grpSp>
        <p:nvGrpSpPr>
          <p:cNvPr id="54275" name="Group 4"/>
          <p:cNvGrpSpPr>
            <a:grpSpLocks noRot="1"/>
          </p:cNvGrpSpPr>
          <p:nvPr/>
        </p:nvGrpSpPr>
        <p:grpSpPr bwMode="auto">
          <a:xfrm>
            <a:off x="609600" y="2971800"/>
            <a:ext cx="3276600" cy="2924175"/>
            <a:chOff x="384" y="1680"/>
            <a:chExt cx="2064" cy="1842"/>
          </a:xfrm>
        </p:grpSpPr>
        <p:sp>
          <p:nvSpPr>
            <p:cNvPr id="338949" name="Rectangle 5"/>
            <p:cNvSpPr>
              <a:spLocks noChangeArrowheads="1"/>
            </p:cNvSpPr>
            <p:nvPr/>
          </p:nvSpPr>
          <p:spPr bwMode="auto">
            <a:xfrm>
              <a:off x="1760" y="3215"/>
              <a:ext cx="688" cy="3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charset="0"/>
                <a:buNone/>
                <a:defRPr/>
              </a:pPr>
              <a:endParaRPr lang="en-US" sz="2400">
                <a:cs typeface="Arial" charset="0"/>
              </a:endParaRPr>
            </a:p>
          </p:txBody>
        </p:sp>
        <p:sp>
          <p:nvSpPr>
            <p:cNvPr id="338950" name="Rectangle 6"/>
            <p:cNvSpPr>
              <a:spLocks noChangeArrowheads="1"/>
            </p:cNvSpPr>
            <p:nvPr/>
          </p:nvSpPr>
          <p:spPr bwMode="auto">
            <a:xfrm>
              <a:off x="1072" y="3215"/>
              <a:ext cx="688" cy="3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charset="0"/>
                <a:buNone/>
                <a:defRPr/>
              </a:pPr>
              <a:r>
                <a:rPr lang="en-US" sz="2400">
                  <a:cs typeface="Arial" charset="0"/>
                </a:rPr>
                <a:t>2</a:t>
              </a:r>
            </a:p>
          </p:txBody>
        </p:sp>
        <p:sp>
          <p:nvSpPr>
            <p:cNvPr id="338951" name="Rectangle 7"/>
            <p:cNvSpPr>
              <a:spLocks noChangeArrowheads="1"/>
            </p:cNvSpPr>
            <p:nvPr/>
          </p:nvSpPr>
          <p:spPr bwMode="auto">
            <a:xfrm>
              <a:off x="384" y="3215"/>
              <a:ext cx="688" cy="3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charset="0"/>
                <a:buNone/>
                <a:defRPr/>
              </a:pPr>
              <a:r>
                <a:rPr lang="en-US" sz="2400">
                  <a:cs typeface="Arial" charset="0"/>
                </a:rPr>
                <a:t>2</a:t>
              </a:r>
            </a:p>
          </p:txBody>
        </p:sp>
        <p:sp>
          <p:nvSpPr>
            <p:cNvPr id="338952" name="Rectangle 8"/>
            <p:cNvSpPr>
              <a:spLocks noChangeArrowheads="1"/>
            </p:cNvSpPr>
            <p:nvPr/>
          </p:nvSpPr>
          <p:spPr bwMode="auto">
            <a:xfrm>
              <a:off x="1760" y="2908"/>
              <a:ext cx="688" cy="3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charset="0"/>
                <a:buNone/>
                <a:defRPr/>
              </a:pPr>
              <a:endParaRPr lang="en-US" sz="2400">
                <a:cs typeface="Arial" charset="0"/>
              </a:endParaRPr>
            </a:p>
          </p:txBody>
        </p:sp>
        <p:sp>
          <p:nvSpPr>
            <p:cNvPr id="338953" name="Rectangle 9"/>
            <p:cNvSpPr>
              <a:spLocks noChangeArrowheads="1"/>
            </p:cNvSpPr>
            <p:nvPr/>
          </p:nvSpPr>
          <p:spPr bwMode="auto">
            <a:xfrm>
              <a:off x="1072" y="2908"/>
              <a:ext cx="688" cy="3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charset="0"/>
                <a:buNone/>
                <a:defRPr/>
              </a:pPr>
              <a:r>
                <a:rPr lang="en-US" sz="2400">
                  <a:cs typeface="Arial" charset="0"/>
                </a:rPr>
                <a:t>1</a:t>
              </a:r>
            </a:p>
          </p:txBody>
        </p:sp>
        <p:sp>
          <p:nvSpPr>
            <p:cNvPr id="338954" name="Rectangle 10"/>
            <p:cNvSpPr>
              <a:spLocks noChangeArrowheads="1"/>
            </p:cNvSpPr>
            <p:nvPr/>
          </p:nvSpPr>
          <p:spPr bwMode="auto">
            <a:xfrm>
              <a:off x="384" y="2908"/>
              <a:ext cx="688" cy="3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charset="0"/>
                <a:buNone/>
                <a:defRPr/>
              </a:pPr>
              <a:r>
                <a:rPr lang="en-US" sz="2400">
                  <a:cs typeface="Arial" charset="0"/>
                </a:rPr>
                <a:t>1</a:t>
              </a:r>
            </a:p>
          </p:txBody>
        </p:sp>
        <p:sp>
          <p:nvSpPr>
            <p:cNvPr id="338955" name="Rectangle 11"/>
            <p:cNvSpPr>
              <a:spLocks noChangeArrowheads="1"/>
            </p:cNvSpPr>
            <p:nvPr/>
          </p:nvSpPr>
          <p:spPr bwMode="auto">
            <a:xfrm>
              <a:off x="1760" y="2601"/>
              <a:ext cx="688" cy="3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charset="0"/>
                <a:buNone/>
                <a:defRPr/>
              </a:pPr>
              <a:endParaRPr lang="en-US" sz="2400">
                <a:cs typeface="Arial" charset="0"/>
              </a:endParaRPr>
            </a:p>
          </p:txBody>
        </p:sp>
        <p:sp>
          <p:nvSpPr>
            <p:cNvPr id="338956" name="Rectangle 12"/>
            <p:cNvSpPr>
              <a:spLocks noChangeArrowheads="1"/>
            </p:cNvSpPr>
            <p:nvPr/>
          </p:nvSpPr>
          <p:spPr bwMode="auto">
            <a:xfrm>
              <a:off x="1072" y="2601"/>
              <a:ext cx="688" cy="3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charset="0"/>
                <a:buNone/>
                <a:defRPr/>
              </a:pPr>
              <a:r>
                <a:rPr lang="en-US" sz="2400">
                  <a:cs typeface="Arial" charset="0"/>
                </a:rPr>
                <a:t>0</a:t>
              </a:r>
            </a:p>
          </p:txBody>
        </p:sp>
        <p:sp>
          <p:nvSpPr>
            <p:cNvPr id="338957" name="Rectangle 13"/>
            <p:cNvSpPr>
              <a:spLocks noChangeArrowheads="1"/>
            </p:cNvSpPr>
            <p:nvPr/>
          </p:nvSpPr>
          <p:spPr bwMode="auto">
            <a:xfrm>
              <a:off x="384" y="2601"/>
              <a:ext cx="688" cy="3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charset="0"/>
                <a:buNone/>
                <a:defRPr/>
              </a:pPr>
              <a:r>
                <a:rPr lang="en-US" sz="2400">
                  <a:cs typeface="Arial" charset="0"/>
                </a:rPr>
                <a:t>0</a:t>
              </a:r>
            </a:p>
          </p:txBody>
        </p:sp>
        <p:sp>
          <p:nvSpPr>
            <p:cNvPr id="338958" name="Rectangle 14"/>
            <p:cNvSpPr>
              <a:spLocks noChangeArrowheads="1"/>
            </p:cNvSpPr>
            <p:nvPr/>
          </p:nvSpPr>
          <p:spPr bwMode="auto">
            <a:xfrm>
              <a:off x="1760" y="2294"/>
              <a:ext cx="688" cy="3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charset="0"/>
                <a:buNone/>
                <a:defRPr/>
              </a:pPr>
              <a:endParaRPr lang="en-US" sz="2400">
                <a:cs typeface="Arial" charset="0"/>
                <a:sym typeface="Symbol" charset="0"/>
              </a:endParaRPr>
            </a:p>
          </p:txBody>
        </p:sp>
        <p:sp>
          <p:nvSpPr>
            <p:cNvPr id="338959" name="Rectangle 15"/>
            <p:cNvSpPr>
              <a:spLocks noChangeArrowheads="1"/>
            </p:cNvSpPr>
            <p:nvPr/>
          </p:nvSpPr>
          <p:spPr bwMode="auto">
            <a:xfrm>
              <a:off x="1072" y="2294"/>
              <a:ext cx="688" cy="3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charset="0"/>
                <a:buNone/>
                <a:defRPr/>
              </a:pPr>
              <a:r>
                <a:rPr lang="en-US" sz="2400">
                  <a:cs typeface="Arial" charset="0"/>
                </a:rPr>
                <a:t>1</a:t>
              </a:r>
            </a:p>
          </p:txBody>
        </p:sp>
        <p:sp>
          <p:nvSpPr>
            <p:cNvPr id="338960" name="Rectangle 16"/>
            <p:cNvSpPr>
              <a:spLocks noChangeArrowheads="1"/>
            </p:cNvSpPr>
            <p:nvPr/>
          </p:nvSpPr>
          <p:spPr bwMode="auto">
            <a:xfrm>
              <a:off x="384" y="2294"/>
              <a:ext cx="688" cy="3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charset="0"/>
                <a:buNone/>
                <a:defRPr/>
              </a:pPr>
              <a:r>
                <a:rPr lang="en-US" sz="2400">
                  <a:cs typeface="Arial" charset="0"/>
                  <a:sym typeface="Symbol" charset="0"/>
                </a:rPr>
                <a:t>1</a:t>
              </a:r>
            </a:p>
          </p:txBody>
        </p:sp>
        <p:sp>
          <p:nvSpPr>
            <p:cNvPr id="338961" name="Rectangle 17"/>
            <p:cNvSpPr>
              <a:spLocks noChangeArrowheads="1"/>
            </p:cNvSpPr>
            <p:nvPr/>
          </p:nvSpPr>
          <p:spPr bwMode="auto">
            <a:xfrm>
              <a:off x="1760" y="1987"/>
              <a:ext cx="688" cy="3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charset="0"/>
                <a:buNone/>
                <a:defRPr/>
              </a:pPr>
              <a:endParaRPr lang="en-US" sz="2400">
                <a:cs typeface="Arial" charset="0"/>
                <a:sym typeface="Symbol" charset="0"/>
              </a:endParaRPr>
            </a:p>
          </p:txBody>
        </p:sp>
        <p:sp>
          <p:nvSpPr>
            <p:cNvPr id="338962" name="Rectangle 18"/>
            <p:cNvSpPr>
              <a:spLocks noChangeArrowheads="1"/>
            </p:cNvSpPr>
            <p:nvPr/>
          </p:nvSpPr>
          <p:spPr bwMode="auto">
            <a:xfrm>
              <a:off x="1072" y="1987"/>
              <a:ext cx="688" cy="3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charset="0"/>
                <a:buNone/>
                <a:defRPr/>
              </a:pPr>
              <a:r>
                <a:rPr lang="en-US" sz="2400">
                  <a:cs typeface="Arial" charset="0"/>
                </a:rPr>
                <a:t>2</a:t>
              </a:r>
            </a:p>
          </p:txBody>
        </p:sp>
        <p:sp>
          <p:nvSpPr>
            <p:cNvPr id="338963" name="Rectangle 19"/>
            <p:cNvSpPr>
              <a:spLocks noChangeArrowheads="1"/>
            </p:cNvSpPr>
            <p:nvPr/>
          </p:nvSpPr>
          <p:spPr bwMode="auto">
            <a:xfrm>
              <a:off x="384" y="1987"/>
              <a:ext cx="688" cy="3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charset="0"/>
                <a:buNone/>
                <a:defRPr/>
              </a:pPr>
              <a:r>
                <a:rPr lang="en-US" sz="2400">
                  <a:cs typeface="Arial" charset="0"/>
                  <a:sym typeface="Symbol" charset="0"/>
                </a:rPr>
                <a:t>2</a:t>
              </a:r>
            </a:p>
          </p:txBody>
        </p:sp>
        <p:sp>
          <p:nvSpPr>
            <p:cNvPr id="338964" name="Rectangle 20"/>
            <p:cNvSpPr>
              <a:spLocks noChangeArrowheads="1"/>
            </p:cNvSpPr>
            <p:nvPr/>
          </p:nvSpPr>
          <p:spPr bwMode="auto">
            <a:xfrm>
              <a:off x="1760" y="1680"/>
              <a:ext cx="688" cy="3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charset="0"/>
                <a:buNone/>
                <a:defRPr/>
              </a:pPr>
              <a:endParaRPr lang="en-US" sz="2400">
                <a:solidFill>
                  <a:srgbClr val="0000CC"/>
                </a:solidFill>
                <a:cs typeface="Arial" charset="0"/>
              </a:endParaRPr>
            </a:p>
          </p:txBody>
        </p:sp>
        <p:sp>
          <p:nvSpPr>
            <p:cNvPr id="338965" name="Rectangle 21"/>
            <p:cNvSpPr>
              <a:spLocks noChangeArrowheads="1"/>
            </p:cNvSpPr>
            <p:nvPr/>
          </p:nvSpPr>
          <p:spPr bwMode="auto">
            <a:xfrm>
              <a:off x="1072" y="1680"/>
              <a:ext cx="688" cy="3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charset="0"/>
                <a:buNone/>
                <a:defRPr/>
              </a:pPr>
              <a:r>
                <a:rPr lang="en-US" sz="2400">
                  <a:solidFill>
                    <a:srgbClr val="FF0000"/>
                  </a:solidFill>
                  <a:cs typeface="Arial" charset="0"/>
                </a:rPr>
                <a:t>|</a:t>
              </a:r>
              <a:r>
                <a:rPr lang="en-US" sz="2400" i="1">
                  <a:solidFill>
                    <a:srgbClr val="FF0000"/>
                  </a:solidFill>
                  <a:cs typeface="Arial" charset="0"/>
                </a:rPr>
                <a:t>x</a:t>
              </a:r>
              <a:r>
                <a:rPr lang="en-US" sz="2400">
                  <a:solidFill>
                    <a:srgbClr val="FF0000"/>
                  </a:solidFill>
                  <a:cs typeface="Arial" charset="0"/>
                </a:rPr>
                <a:t>|</a:t>
              </a:r>
            </a:p>
          </p:txBody>
        </p:sp>
        <p:sp>
          <p:nvSpPr>
            <p:cNvPr id="338966" name="Rectangle 22"/>
            <p:cNvSpPr>
              <a:spLocks noChangeArrowheads="1"/>
            </p:cNvSpPr>
            <p:nvPr/>
          </p:nvSpPr>
          <p:spPr bwMode="auto">
            <a:xfrm>
              <a:off x="384" y="1680"/>
              <a:ext cx="688" cy="3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charset="0"/>
                <a:buNone/>
                <a:defRPr/>
              </a:pPr>
              <a:r>
                <a:rPr lang="en-US" sz="2400" i="1">
                  <a:cs typeface="Arial" charset="0"/>
                </a:rPr>
                <a:t>x</a:t>
              </a:r>
            </a:p>
          </p:txBody>
        </p:sp>
        <p:sp>
          <p:nvSpPr>
            <p:cNvPr id="338967" name="Line 23"/>
            <p:cNvSpPr>
              <a:spLocks noChangeShapeType="1"/>
            </p:cNvSpPr>
            <p:nvPr/>
          </p:nvSpPr>
          <p:spPr bwMode="auto">
            <a:xfrm>
              <a:off x="384" y="1680"/>
              <a:ext cx="2064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338968" name="Line 24"/>
            <p:cNvSpPr>
              <a:spLocks noChangeShapeType="1"/>
            </p:cNvSpPr>
            <p:nvPr/>
          </p:nvSpPr>
          <p:spPr bwMode="auto">
            <a:xfrm>
              <a:off x="384" y="1987"/>
              <a:ext cx="206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338969" name="Line 25"/>
            <p:cNvSpPr>
              <a:spLocks noChangeShapeType="1"/>
            </p:cNvSpPr>
            <p:nvPr/>
          </p:nvSpPr>
          <p:spPr bwMode="auto">
            <a:xfrm>
              <a:off x="384" y="2294"/>
              <a:ext cx="206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338970" name="Line 26"/>
            <p:cNvSpPr>
              <a:spLocks noChangeShapeType="1"/>
            </p:cNvSpPr>
            <p:nvPr/>
          </p:nvSpPr>
          <p:spPr bwMode="auto">
            <a:xfrm>
              <a:off x="384" y="2601"/>
              <a:ext cx="206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338971" name="Line 27"/>
            <p:cNvSpPr>
              <a:spLocks noChangeShapeType="1"/>
            </p:cNvSpPr>
            <p:nvPr/>
          </p:nvSpPr>
          <p:spPr bwMode="auto">
            <a:xfrm>
              <a:off x="384" y="3522"/>
              <a:ext cx="2064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338972" name="Line 28"/>
            <p:cNvSpPr>
              <a:spLocks noChangeShapeType="1"/>
            </p:cNvSpPr>
            <p:nvPr/>
          </p:nvSpPr>
          <p:spPr bwMode="auto">
            <a:xfrm>
              <a:off x="384" y="1680"/>
              <a:ext cx="0" cy="1842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338973" name="Line 29"/>
            <p:cNvSpPr>
              <a:spLocks noChangeShapeType="1"/>
            </p:cNvSpPr>
            <p:nvPr/>
          </p:nvSpPr>
          <p:spPr bwMode="auto">
            <a:xfrm>
              <a:off x="1072" y="1680"/>
              <a:ext cx="0" cy="184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338974" name="Line 30"/>
            <p:cNvSpPr>
              <a:spLocks noChangeShapeType="1"/>
            </p:cNvSpPr>
            <p:nvPr/>
          </p:nvSpPr>
          <p:spPr bwMode="auto">
            <a:xfrm>
              <a:off x="1760" y="1680"/>
              <a:ext cx="0" cy="184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338975" name="Line 31"/>
            <p:cNvSpPr>
              <a:spLocks noChangeShapeType="1"/>
            </p:cNvSpPr>
            <p:nvPr/>
          </p:nvSpPr>
          <p:spPr bwMode="auto">
            <a:xfrm>
              <a:off x="2448" y="1680"/>
              <a:ext cx="0" cy="1842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338976" name="Line 32"/>
            <p:cNvSpPr>
              <a:spLocks noChangeShapeType="1"/>
            </p:cNvSpPr>
            <p:nvPr/>
          </p:nvSpPr>
          <p:spPr bwMode="auto">
            <a:xfrm>
              <a:off x="384" y="2908"/>
              <a:ext cx="206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338977" name="Line 33"/>
            <p:cNvSpPr>
              <a:spLocks noChangeShapeType="1"/>
            </p:cNvSpPr>
            <p:nvPr/>
          </p:nvSpPr>
          <p:spPr bwMode="auto">
            <a:xfrm>
              <a:off x="384" y="3215"/>
              <a:ext cx="206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</p:grpSp>
      <p:pic>
        <p:nvPicPr>
          <p:cNvPr id="338978" name="Picture 3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1981200"/>
            <a:ext cx="4305300" cy="43053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54277" name="TextBox 2"/>
          <p:cNvSpPr txBox="1">
            <a:spLocks noChangeArrowheads="1"/>
          </p:cNvSpPr>
          <p:nvPr/>
        </p:nvSpPr>
        <p:spPr bwMode="auto">
          <a:xfrm>
            <a:off x="1066800" y="2209800"/>
            <a:ext cx="1735138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600" i="1">
                <a:solidFill>
                  <a:srgbClr val="FF0000"/>
                </a:solidFill>
                <a:latin typeface="News Gothic MT" charset="0"/>
              </a:rPr>
              <a:t>g</a:t>
            </a:r>
            <a:r>
              <a:rPr lang="en-US" sz="2600">
                <a:solidFill>
                  <a:srgbClr val="FF0000"/>
                </a:solidFill>
                <a:latin typeface="News Gothic MT" charset="0"/>
              </a:rPr>
              <a:t>(</a:t>
            </a:r>
            <a:r>
              <a:rPr lang="en-US" sz="2600" i="1">
                <a:solidFill>
                  <a:srgbClr val="FF0000"/>
                </a:solidFill>
                <a:latin typeface="News Gothic MT" charset="0"/>
              </a:rPr>
              <a:t>x</a:t>
            </a:r>
            <a:r>
              <a:rPr lang="en-US" sz="2600">
                <a:solidFill>
                  <a:srgbClr val="FF0000"/>
                </a:solidFill>
                <a:latin typeface="News Gothic MT" charset="0"/>
              </a:rPr>
              <a:t>) = |</a:t>
            </a:r>
            <a:r>
              <a:rPr lang="en-US" sz="2600" i="1">
                <a:solidFill>
                  <a:srgbClr val="FF0000"/>
                </a:solidFill>
                <a:latin typeface="News Gothic MT" charset="0"/>
              </a:rPr>
              <a:t>x</a:t>
            </a:r>
            <a:r>
              <a:rPr lang="en-US" sz="2600">
                <a:solidFill>
                  <a:srgbClr val="FF0000"/>
                </a:solidFill>
                <a:latin typeface="News Gothic MT" charset="0"/>
              </a:rPr>
              <a:t>|</a:t>
            </a:r>
          </a:p>
          <a:p>
            <a:pPr eaLnBrk="1" hangingPunct="1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18213491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143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anchor="t"/>
          <a:lstStyle/>
          <a:p>
            <a:pPr eaLnBrk="1" hangingPunct="1"/>
            <a:r>
              <a:rPr lang="en-US" sz="4200">
                <a:latin typeface="News Gothic MT" charset="0"/>
              </a:rPr>
              <a:t>Practice Horizontal Translation</a:t>
            </a:r>
          </a:p>
        </p:txBody>
      </p:sp>
      <p:sp>
        <p:nvSpPr>
          <p:cNvPr id="56322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0" y="1752600"/>
            <a:ext cx="4262438" cy="5334000"/>
          </a:xfrm>
        </p:spPr>
        <p:txBody>
          <a:bodyPr/>
          <a:lstStyle/>
          <a:p>
            <a:pPr eaLnBrk="1" hangingPunct="1">
              <a:buFont typeface="Wingdings" charset="0"/>
              <a:buNone/>
            </a:pPr>
            <a:r>
              <a:rPr lang="en-US" sz="2400">
                <a:latin typeface="News Gothic MT" charset="0"/>
              </a:rPr>
              <a:t>Graph </a:t>
            </a:r>
            <a:r>
              <a:rPr lang="en-US" sz="2400" i="1">
                <a:solidFill>
                  <a:srgbClr val="0033CC"/>
                </a:solidFill>
                <a:latin typeface="News Gothic MT" charset="0"/>
              </a:rPr>
              <a:t>g</a:t>
            </a:r>
            <a:r>
              <a:rPr lang="en-US" sz="2400">
                <a:solidFill>
                  <a:srgbClr val="0033CC"/>
                </a:solidFill>
                <a:latin typeface="News Gothic MT" charset="0"/>
              </a:rPr>
              <a:t>(</a:t>
            </a:r>
            <a:r>
              <a:rPr lang="en-US" sz="2400" i="1">
                <a:solidFill>
                  <a:srgbClr val="0033CC"/>
                </a:solidFill>
                <a:latin typeface="News Gothic MT" charset="0"/>
              </a:rPr>
              <a:t>x</a:t>
            </a:r>
            <a:r>
              <a:rPr lang="en-US" sz="2400">
                <a:solidFill>
                  <a:srgbClr val="0033CC"/>
                </a:solidFill>
                <a:latin typeface="News Gothic MT" charset="0"/>
              </a:rPr>
              <a:t>) = |</a:t>
            </a:r>
            <a:r>
              <a:rPr lang="en-US" sz="2400" i="1">
                <a:solidFill>
                  <a:srgbClr val="0033CC"/>
                </a:solidFill>
                <a:latin typeface="News Gothic MT" charset="0"/>
              </a:rPr>
              <a:t>x</a:t>
            </a:r>
            <a:r>
              <a:rPr lang="en-US" sz="2400">
                <a:solidFill>
                  <a:srgbClr val="0033CC"/>
                </a:solidFill>
                <a:latin typeface="News Gothic MT" charset="0"/>
              </a:rPr>
              <a:t> + 1|</a:t>
            </a:r>
          </a:p>
        </p:txBody>
      </p:sp>
      <p:grpSp>
        <p:nvGrpSpPr>
          <p:cNvPr id="56323" name="Group 4"/>
          <p:cNvGrpSpPr>
            <a:grpSpLocks noRot="1"/>
          </p:cNvGrpSpPr>
          <p:nvPr/>
        </p:nvGrpSpPr>
        <p:grpSpPr bwMode="auto">
          <a:xfrm>
            <a:off x="381000" y="2514600"/>
            <a:ext cx="3276600" cy="2924175"/>
            <a:chOff x="384" y="1680"/>
            <a:chExt cx="2064" cy="1842"/>
          </a:xfrm>
        </p:grpSpPr>
        <p:sp>
          <p:nvSpPr>
            <p:cNvPr id="340997" name="Rectangle 5"/>
            <p:cNvSpPr>
              <a:spLocks noChangeArrowheads="1"/>
            </p:cNvSpPr>
            <p:nvPr/>
          </p:nvSpPr>
          <p:spPr bwMode="auto">
            <a:xfrm>
              <a:off x="1760" y="3215"/>
              <a:ext cx="688" cy="3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charset="0"/>
                <a:buNone/>
                <a:defRPr/>
              </a:pPr>
              <a:r>
                <a:rPr lang="en-US" sz="2400">
                  <a:cs typeface="Arial" charset="0"/>
                </a:rPr>
                <a:t>3</a:t>
              </a:r>
            </a:p>
          </p:txBody>
        </p:sp>
        <p:sp>
          <p:nvSpPr>
            <p:cNvPr id="340998" name="Rectangle 6"/>
            <p:cNvSpPr>
              <a:spLocks noChangeArrowheads="1"/>
            </p:cNvSpPr>
            <p:nvPr/>
          </p:nvSpPr>
          <p:spPr bwMode="auto">
            <a:xfrm>
              <a:off x="1072" y="3215"/>
              <a:ext cx="688" cy="3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charset="0"/>
                <a:buNone/>
                <a:defRPr/>
              </a:pPr>
              <a:r>
                <a:rPr lang="en-US" sz="2400">
                  <a:cs typeface="Arial" charset="0"/>
                </a:rPr>
                <a:t>2</a:t>
              </a:r>
            </a:p>
          </p:txBody>
        </p:sp>
        <p:sp>
          <p:nvSpPr>
            <p:cNvPr id="340999" name="Rectangle 7"/>
            <p:cNvSpPr>
              <a:spLocks noChangeArrowheads="1"/>
            </p:cNvSpPr>
            <p:nvPr/>
          </p:nvSpPr>
          <p:spPr bwMode="auto">
            <a:xfrm>
              <a:off x="384" y="3215"/>
              <a:ext cx="688" cy="3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charset="0"/>
                <a:buNone/>
                <a:defRPr/>
              </a:pPr>
              <a:r>
                <a:rPr lang="en-US" sz="2400">
                  <a:cs typeface="Arial" charset="0"/>
                </a:rPr>
                <a:t>2</a:t>
              </a:r>
            </a:p>
          </p:txBody>
        </p:sp>
        <p:sp>
          <p:nvSpPr>
            <p:cNvPr id="341000" name="Rectangle 8"/>
            <p:cNvSpPr>
              <a:spLocks noChangeArrowheads="1"/>
            </p:cNvSpPr>
            <p:nvPr/>
          </p:nvSpPr>
          <p:spPr bwMode="auto">
            <a:xfrm>
              <a:off x="1760" y="2908"/>
              <a:ext cx="688" cy="3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charset="0"/>
                <a:buNone/>
                <a:defRPr/>
              </a:pPr>
              <a:r>
                <a:rPr lang="en-US" sz="2400">
                  <a:cs typeface="Arial" charset="0"/>
                </a:rPr>
                <a:t>2</a:t>
              </a:r>
            </a:p>
          </p:txBody>
        </p:sp>
        <p:sp>
          <p:nvSpPr>
            <p:cNvPr id="341001" name="Rectangle 9"/>
            <p:cNvSpPr>
              <a:spLocks noChangeArrowheads="1"/>
            </p:cNvSpPr>
            <p:nvPr/>
          </p:nvSpPr>
          <p:spPr bwMode="auto">
            <a:xfrm>
              <a:off x="1072" y="2908"/>
              <a:ext cx="688" cy="3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charset="0"/>
                <a:buNone/>
                <a:defRPr/>
              </a:pPr>
              <a:r>
                <a:rPr lang="en-US" sz="2400">
                  <a:cs typeface="Arial" charset="0"/>
                </a:rPr>
                <a:t>1</a:t>
              </a:r>
            </a:p>
          </p:txBody>
        </p:sp>
        <p:sp>
          <p:nvSpPr>
            <p:cNvPr id="341002" name="Rectangle 10"/>
            <p:cNvSpPr>
              <a:spLocks noChangeArrowheads="1"/>
            </p:cNvSpPr>
            <p:nvPr/>
          </p:nvSpPr>
          <p:spPr bwMode="auto">
            <a:xfrm>
              <a:off x="384" y="2908"/>
              <a:ext cx="688" cy="3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charset="0"/>
                <a:buNone/>
                <a:defRPr/>
              </a:pPr>
              <a:r>
                <a:rPr lang="en-US" sz="2400">
                  <a:cs typeface="Arial" charset="0"/>
                </a:rPr>
                <a:t>1</a:t>
              </a:r>
            </a:p>
          </p:txBody>
        </p:sp>
        <p:sp>
          <p:nvSpPr>
            <p:cNvPr id="341003" name="Rectangle 11"/>
            <p:cNvSpPr>
              <a:spLocks noChangeArrowheads="1"/>
            </p:cNvSpPr>
            <p:nvPr/>
          </p:nvSpPr>
          <p:spPr bwMode="auto">
            <a:xfrm>
              <a:off x="1760" y="2601"/>
              <a:ext cx="688" cy="3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charset="0"/>
                <a:buNone/>
                <a:defRPr/>
              </a:pPr>
              <a:r>
                <a:rPr lang="en-US" sz="2400">
                  <a:cs typeface="Arial" charset="0"/>
                </a:rPr>
                <a:t>1</a:t>
              </a:r>
            </a:p>
          </p:txBody>
        </p:sp>
        <p:sp>
          <p:nvSpPr>
            <p:cNvPr id="341004" name="Rectangle 12"/>
            <p:cNvSpPr>
              <a:spLocks noChangeArrowheads="1"/>
            </p:cNvSpPr>
            <p:nvPr/>
          </p:nvSpPr>
          <p:spPr bwMode="auto">
            <a:xfrm>
              <a:off x="1072" y="2601"/>
              <a:ext cx="688" cy="3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charset="0"/>
                <a:buNone/>
                <a:defRPr/>
              </a:pPr>
              <a:r>
                <a:rPr lang="en-US" sz="2400">
                  <a:cs typeface="Arial" charset="0"/>
                </a:rPr>
                <a:t>0</a:t>
              </a:r>
            </a:p>
          </p:txBody>
        </p:sp>
        <p:sp>
          <p:nvSpPr>
            <p:cNvPr id="341005" name="Rectangle 13"/>
            <p:cNvSpPr>
              <a:spLocks noChangeArrowheads="1"/>
            </p:cNvSpPr>
            <p:nvPr/>
          </p:nvSpPr>
          <p:spPr bwMode="auto">
            <a:xfrm>
              <a:off x="384" y="2601"/>
              <a:ext cx="688" cy="3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charset="0"/>
                <a:buNone/>
                <a:defRPr/>
              </a:pPr>
              <a:r>
                <a:rPr lang="en-US" sz="2400">
                  <a:cs typeface="Arial" charset="0"/>
                </a:rPr>
                <a:t>0</a:t>
              </a:r>
            </a:p>
          </p:txBody>
        </p:sp>
        <p:sp>
          <p:nvSpPr>
            <p:cNvPr id="341006" name="Rectangle 14"/>
            <p:cNvSpPr>
              <a:spLocks noChangeArrowheads="1"/>
            </p:cNvSpPr>
            <p:nvPr/>
          </p:nvSpPr>
          <p:spPr bwMode="auto">
            <a:xfrm>
              <a:off x="1760" y="2294"/>
              <a:ext cx="688" cy="3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charset="0"/>
                <a:buNone/>
                <a:defRPr/>
              </a:pPr>
              <a:r>
                <a:rPr lang="en-US" sz="2400">
                  <a:cs typeface="Arial" charset="0"/>
                  <a:sym typeface="Symbol" charset="0"/>
                </a:rPr>
                <a:t>0</a:t>
              </a:r>
            </a:p>
          </p:txBody>
        </p:sp>
        <p:sp>
          <p:nvSpPr>
            <p:cNvPr id="341007" name="Rectangle 15"/>
            <p:cNvSpPr>
              <a:spLocks noChangeArrowheads="1"/>
            </p:cNvSpPr>
            <p:nvPr/>
          </p:nvSpPr>
          <p:spPr bwMode="auto">
            <a:xfrm>
              <a:off x="1072" y="2294"/>
              <a:ext cx="688" cy="3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charset="0"/>
                <a:buNone/>
                <a:defRPr/>
              </a:pPr>
              <a:r>
                <a:rPr lang="en-US" sz="2400">
                  <a:cs typeface="Arial" charset="0"/>
                </a:rPr>
                <a:t>1</a:t>
              </a:r>
            </a:p>
          </p:txBody>
        </p:sp>
        <p:sp>
          <p:nvSpPr>
            <p:cNvPr id="341008" name="Rectangle 16"/>
            <p:cNvSpPr>
              <a:spLocks noChangeArrowheads="1"/>
            </p:cNvSpPr>
            <p:nvPr/>
          </p:nvSpPr>
          <p:spPr bwMode="auto">
            <a:xfrm>
              <a:off x="384" y="2294"/>
              <a:ext cx="688" cy="3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charset="0"/>
                <a:buNone/>
                <a:defRPr/>
              </a:pPr>
              <a:r>
                <a:rPr lang="en-US" sz="2400">
                  <a:cs typeface="Arial" charset="0"/>
                  <a:sym typeface="Symbol" charset="0"/>
                </a:rPr>
                <a:t>1</a:t>
              </a:r>
            </a:p>
          </p:txBody>
        </p:sp>
        <p:sp>
          <p:nvSpPr>
            <p:cNvPr id="341009" name="Rectangle 17"/>
            <p:cNvSpPr>
              <a:spLocks noChangeArrowheads="1"/>
            </p:cNvSpPr>
            <p:nvPr/>
          </p:nvSpPr>
          <p:spPr bwMode="auto">
            <a:xfrm>
              <a:off x="1760" y="1987"/>
              <a:ext cx="688" cy="3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charset="0"/>
                <a:buNone/>
                <a:defRPr/>
              </a:pPr>
              <a:r>
                <a:rPr lang="en-US" sz="2400">
                  <a:cs typeface="Arial" charset="0"/>
                  <a:sym typeface="Symbol" charset="0"/>
                </a:rPr>
                <a:t>1</a:t>
              </a:r>
            </a:p>
          </p:txBody>
        </p:sp>
        <p:sp>
          <p:nvSpPr>
            <p:cNvPr id="341010" name="Rectangle 18"/>
            <p:cNvSpPr>
              <a:spLocks noChangeArrowheads="1"/>
            </p:cNvSpPr>
            <p:nvPr/>
          </p:nvSpPr>
          <p:spPr bwMode="auto">
            <a:xfrm>
              <a:off x="1072" y="1987"/>
              <a:ext cx="688" cy="3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charset="0"/>
                <a:buNone/>
                <a:defRPr/>
              </a:pPr>
              <a:r>
                <a:rPr lang="en-US" sz="2400">
                  <a:cs typeface="Arial" charset="0"/>
                </a:rPr>
                <a:t>2</a:t>
              </a:r>
            </a:p>
          </p:txBody>
        </p:sp>
        <p:sp>
          <p:nvSpPr>
            <p:cNvPr id="341011" name="Rectangle 19"/>
            <p:cNvSpPr>
              <a:spLocks noChangeArrowheads="1"/>
            </p:cNvSpPr>
            <p:nvPr/>
          </p:nvSpPr>
          <p:spPr bwMode="auto">
            <a:xfrm>
              <a:off x="384" y="1987"/>
              <a:ext cx="688" cy="3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charset="0"/>
                <a:buNone/>
                <a:defRPr/>
              </a:pPr>
              <a:r>
                <a:rPr lang="en-US" sz="2400">
                  <a:cs typeface="Arial" charset="0"/>
                  <a:sym typeface="Symbol" charset="0"/>
                </a:rPr>
                <a:t>2</a:t>
              </a:r>
            </a:p>
          </p:txBody>
        </p:sp>
        <p:sp>
          <p:nvSpPr>
            <p:cNvPr id="341012" name="Rectangle 20"/>
            <p:cNvSpPr>
              <a:spLocks noChangeArrowheads="1"/>
            </p:cNvSpPr>
            <p:nvPr/>
          </p:nvSpPr>
          <p:spPr bwMode="auto">
            <a:xfrm>
              <a:off x="1760" y="1680"/>
              <a:ext cx="688" cy="3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charset="0"/>
                <a:buNone/>
                <a:defRPr/>
              </a:pPr>
              <a:r>
                <a:rPr lang="en-US" sz="2400">
                  <a:solidFill>
                    <a:srgbClr val="0000CC"/>
                  </a:solidFill>
                  <a:cs typeface="Arial" charset="0"/>
                </a:rPr>
                <a:t>|</a:t>
              </a:r>
              <a:r>
                <a:rPr lang="en-US" sz="2400" i="1">
                  <a:solidFill>
                    <a:srgbClr val="0000CC"/>
                  </a:solidFill>
                  <a:cs typeface="Arial" charset="0"/>
                </a:rPr>
                <a:t>x + </a:t>
              </a:r>
              <a:r>
                <a:rPr lang="en-US" sz="2400">
                  <a:solidFill>
                    <a:srgbClr val="0000CC"/>
                  </a:solidFill>
                  <a:cs typeface="Arial" charset="0"/>
                </a:rPr>
                <a:t>1|</a:t>
              </a:r>
            </a:p>
          </p:txBody>
        </p:sp>
        <p:sp>
          <p:nvSpPr>
            <p:cNvPr id="341013" name="Rectangle 21"/>
            <p:cNvSpPr>
              <a:spLocks noChangeArrowheads="1"/>
            </p:cNvSpPr>
            <p:nvPr/>
          </p:nvSpPr>
          <p:spPr bwMode="auto">
            <a:xfrm>
              <a:off x="1072" y="1680"/>
              <a:ext cx="688" cy="3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charset="0"/>
                <a:buNone/>
                <a:defRPr/>
              </a:pPr>
              <a:r>
                <a:rPr lang="en-US" sz="2400">
                  <a:solidFill>
                    <a:srgbClr val="FF0000"/>
                  </a:solidFill>
                  <a:cs typeface="Arial" charset="0"/>
                </a:rPr>
                <a:t>|</a:t>
              </a:r>
              <a:r>
                <a:rPr lang="en-US" sz="2400" i="1">
                  <a:solidFill>
                    <a:srgbClr val="FF0000"/>
                  </a:solidFill>
                  <a:cs typeface="Arial" charset="0"/>
                </a:rPr>
                <a:t>x</a:t>
              </a:r>
              <a:r>
                <a:rPr lang="en-US" sz="2400">
                  <a:solidFill>
                    <a:srgbClr val="FF0000"/>
                  </a:solidFill>
                  <a:cs typeface="Arial" charset="0"/>
                </a:rPr>
                <a:t>|</a:t>
              </a:r>
            </a:p>
          </p:txBody>
        </p:sp>
        <p:sp>
          <p:nvSpPr>
            <p:cNvPr id="341014" name="Rectangle 22"/>
            <p:cNvSpPr>
              <a:spLocks noChangeArrowheads="1"/>
            </p:cNvSpPr>
            <p:nvPr/>
          </p:nvSpPr>
          <p:spPr bwMode="auto">
            <a:xfrm>
              <a:off x="384" y="1680"/>
              <a:ext cx="688" cy="3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charset="0"/>
                <a:buNone/>
                <a:defRPr/>
              </a:pPr>
              <a:r>
                <a:rPr lang="en-US" sz="2400" i="1">
                  <a:cs typeface="Arial" charset="0"/>
                </a:rPr>
                <a:t>x</a:t>
              </a:r>
            </a:p>
          </p:txBody>
        </p:sp>
        <p:sp>
          <p:nvSpPr>
            <p:cNvPr id="341015" name="Line 23"/>
            <p:cNvSpPr>
              <a:spLocks noChangeShapeType="1"/>
            </p:cNvSpPr>
            <p:nvPr/>
          </p:nvSpPr>
          <p:spPr bwMode="auto">
            <a:xfrm>
              <a:off x="384" y="1680"/>
              <a:ext cx="2064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341016" name="Line 24"/>
            <p:cNvSpPr>
              <a:spLocks noChangeShapeType="1"/>
            </p:cNvSpPr>
            <p:nvPr/>
          </p:nvSpPr>
          <p:spPr bwMode="auto">
            <a:xfrm>
              <a:off x="384" y="1987"/>
              <a:ext cx="206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341017" name="Line 25"/>
            <p:cNvSpPr>
              <a:spLocks noChangeShapeType="1"/>
            </p:cNvSpPr>
            <p:nvPr/>
          </p:nvSpPr>
          <p:spPr bwMode="auto">
            <a:xfrm>
              <a:off x="384" y="2294"/>
              <a:ext cx="206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341018" name="Line 26"/>
            <p:cNvSpPr>
              <a:spLocks noChangeShapeType="1"/>
            </p:cNvSpPr>
            <p:nvPr/>
          </p:nvSpPr>
          <p:spPr bwMode="auto">
            <a:xfrm>
              <a:off x="384" y="2601"/>
              <a:ext cx="206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341019" name="Line 27"/>
            <p:cNvSpPr>
              <a:spLocks noChangeShapeType="1"/>
            </p:cNvSpPr>
            <p:nvPr/>
          </p:nvSpPr>
          <p:spPr bwMode="auto">
            <a:xfrm>
              <a:off x="384" y="3522"/>
              <a:ext cx="2064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341020" name="Line 28"/>
            <p:cNvSpPr>
              <a:spLocks noChangeShapeType="1"/>
            </p:cNvSpPr>
            <p:nvPr/>
          </p:nvSpPr>
          <p:spPr bwMode="auto">
            <a:xfrm>
              <a:off x="384" y="1680"/>
              <a:ext cx="0" cy="1842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341021" name="Line 29"/>
            <p:cNvSpPr>
              <a:spLocks noChangeShapeType="1"/>
            </p:cNvSpPr>
            <p:nvPr/>
          </p:nvSpPr>
          <p:spPr bwMode="auto">
            <a:xfrm>
              <a:off x="1072" y="1680"/>
              <a:ext cx="0" cy="184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341022" name="Line 30"/>
            <p:cNvSpPr>
              <a:spLocks noChangeShapeType="1"/>
            </p:cNvSpPr>
            <p:nvPr/>
          </p:nvSpPr>
          <p:spPr bwMode="auto">
            <a:xfrm>
              <a:off x="1760" y="1680"/>
              <a:ext cx="0" cy="184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341023" name="Line 31"/>
            <p:cNvSpPr>
              <a:spLocks noChangeShapeType="1"/>
            </p:cNvSpPr>
            <p:nvPr/>
          </p:nvSpPr>
          <p:spPr bwMode="auto">
            <a:xfrm>
              <a:off x="2448" y="1680"/>
              <a:ext cx="0" cy="1842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341024" name="Line 32"/>
            <p:cNvSpPr>
              <a:spLocks noChangeShapeType="1"/>
            </p:cNvSpPr>
            <p:nvPr/>
          </p:nvSpPr>
          <p:spPr bwMode="auto">
            <a:xfrm>
              <a:off x="384" y="2908"/>
              <a:ext cx="206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341025" name="Line 33"/>
            <p:cNvSpPr>
              <a:spLocks noChangeShapeType="1"/>
            </p:cNvSpPr>
            <p:nvPr/>
          </p:nvSpPr>
          <p:spPr bwMode="auto">
            <a:xfrm>
              <a:off x="384" y="3215"/>
              <a:ext cx="206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</p:grpSp>
      <p:pic>
        <p:nvPicPr>
          <p:cNvPr id="341026" name="Picture 3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1828800"/>
            <a:ext cx="4381500" cy="43815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4191000" y="4495800"/>
            <a:ext cx="46212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What if we shifted g(x)=|x| by 2 to the right?</a:t>
            </a:r>
          </a:p>
        </p:txBody>
      </p:sp>
    </p:spTree>
    <p:extLst>
      <p:ext uri="{BB962C8B-B14F-4D97-AF65-F5344CB8AC3E}">
        <p14:creationId xmlns:p14="http://schemas.microsoft.com/office/powerpoint/2010/main" val="1565707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2"/>
          <p:cNvSpPr>
            <a:spLocks noGrp="1" noChangeArrowheads="1"/>
          </p:cNvSpPr>
          <p:nvPr>
            <p:ph type="title"/>
          </p:nvPr>
        </p:nvSpPr>
        <p:spPr>
          <a:xfrm>
            <a:off x="549275" y="304800"/>
            <a:ext cx="8042275" cy="11398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anchor="t"/>
          <a:lstStyle/>
          <a:p>
            <a:pPr eaLnBrk="1" hangingPunct="1"/>
            <a:r>
              <a:rPr lang="en-US" sz="4200">
                <a:latin typeface="News Gothic MT" charset="0"/>
              </a:rPr>
              <a:t>Practice Horizontal Translation</a:t>
            </a:r>
          </a:p>
        </p:txBody>
      </p:sp>
      <p:sp>
        <p:nvSpPr>
          <p:cNvPr id="58370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228600" y="1752600"/>
            <a:ext cx="4262438" cy="4953000"/>
          </a:xfrm>
        </p:spPr>
        <p:txBody>
          <a:bodyPr/>
          <a:lstStyle/>
          <a:p>
            <a:pPr eaLnBrk="1" hangingPunct="1">
              <a:buFont typeface="Wingdings" charset="0"/>
              <a:buNone/>
            </a:pPr>
            <a:r>
              <a:rPr lang="en-US" sz="2400">
                <a:latin typeface="News Gothic MT" charset="0"/>
              </a:rPr>
              <a:t>Graph </a:t>
            </a:r>
            <a:r>
              <a:rPr lang="en-US" sz="2400" i="1">
                <a:solidFill>
                  <a:srgbClr val="0033CC"/>
                </a:solidFill>
                <a:latin typeface="News Gothic MT" charset="0"/>
              </a:rPr>
              <a:t>g</a:t>
            </a:r>
            <a:r>
              <a:rPr lang="en-US" sz="2400">
                <a:solidFill>
                  <a:srgbClr val="0033CC"/>
                </a:solidFill>
                <a:latin typeface="News Gothic MT" charset="0"/>
              </a:rPr>
              <a:t>(</a:t>
            </a:r>
            <a:r>
              <a:rPr lang="en-US" sz="2400" i="1">
                <a:solidFill>
                  <a:srgbClr val="0033CC"/>
                </a:solidFill>
                <a:latin typeface="News Gothic MT" charset="0"/>
              </a:rPr>
              <a:t>x</a:t>
            </a:r>
            <a:r>
              <a:rPr lang="en-US" sz="2400">
                <a:solidFill>
                  <a:srgbClr val="0033CC"/>
                </a:solidFill>
                <a:latin typeface="News Gothic MT" charset="0"/>
              </a:rPr>
              <a:t>) = |</a:t>
            </a:r>
            <a:r>
              <a:rPr lang="en-US" sz="2400" i="1">
                <a:solidFill>
                  <a:srgbClr val="0033CC"/>
                </a:solidFill>
                <a:latin typeface="News Gothic MT" charset="0"/>
              </a:rPr>
              <a:t>x</a:t>
            </a:r>
            <a:r>
              <a:rPr lang="en-US" sz="2400">
                <a:solidFill>
                  <a:srgbClr val="0033CC"/>
                </a:solidFill>
                <a:latin typeface="News Gothic MT" charset="0"/>
              </a:rPr>
              <a:t> - 2|</a:t>
            </a:r>
          </a:p>
        </p:txBody>
      </p:sp>
      <p:grpSp>
        <p:nvGrpSpPr>
          <p:cNvPr id="58371" name="Group 4"/>
          <p:cNvGrpSpPr>
            <a:grpSpLocks noRot="1"/>
          </p:cNvGrpSpPr>
          <p:nvPr/>
        </p:nvGrpSpPr>
        <p:grpSpPr bwMode="auto">
          <a:xfrm>
            <a:off x="457200" y="2438400"/>
            <a:ext cx="3276600" cy="2924175"/>
            <a:chOff x="384" y="1680"/>
            <a:chExt cx="2064" cy="1842"/>
          </a:xfrm>
        </p:grpSpPr>
        <p:sp>
          <p:nvSpPr>
            <p:cNvPr id="343045" name="Rectangle 5"/>
            <p:cNvSpPr>
              <a:spLocks noChangeArrowheads="1"/>
            </p:cNvSpPr>
            <p:nvPr/>
          </p:nvSpPr>
          <p:spPr bwMode="auto">
            <a:xfrm>
              <a:off x="1760" y="3215"/>
              <a:ext cx="688" cy="3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charset="0"/>
                <a:buNone/>
                <a:defRPr/>
              </a:pPr>
              <a:r>
                <a:rPr lang="en-US" sz="2400">
                  <a:cs typeface="Arial" charset="0"/>
                </a:rPr>
                <a:t>0</a:t>
              </a:r>
            </a:p>
          </p:txBody>
        </p:sp>
        <p:sp>
          <p:nvSpPr>
            <p:cNvPr id="343046" name="Rectangle 6"/>
            <p:cNvSpPr>
              <a:spLocks noChangeArrowheads="1"/>
            </p:cNvSpPr>
            <p:nvPr/>
          </p:nvSpPr>
          <p:spPr bwMode="auto">
            <a:xfrm>
              <a:off x="1072" y="3215"/>
              <a:ext cx="688" cy="3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charset="0"/>
                <a:buNone/>
                <a:defRPr/>
              </a:pPr>
              <a:r>
                <a:rPr lang="en-US" sz="2400">
                  <a:cs typeface="Arial" charset="0"/>
                </a:rPr>
                <a:t>2</a:t>
              </a:r>
            </a:p>
          </p:txBody>
        </p:sp>
        <p:sp>
          <p:nvSpPr>
            <p:cNvPr id="343047" name="Rectangle 7"/>
            <p:cNvSpPr>
              <a:spLocks noChangeArrowheads="1"/>
            </p:cNvSpPr>
            <p:nvPr/>
          </p:nvSpPr>
          <p:spPr bwMode="auto">
            <a:xfrm>
              <a:off x="384" y="3215"/>
              <a:ext cx="688" cy="3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charset="0"/>
                <a:buNone/>
                <a:defRPr/>
              </a:pPr>
              <a:r>
                <a:rPr lang="en-US" sz="2400">
                  <a:cs typeface="Arial" charset="0"/>
                </a:rPr>
                <a:t>2</a:t>
              </a:r>
            </a:p>
          </p:txBody>
        </p:sp>
        <p:sp>
          <p:nvSpPr>
            <p:cNvPr id="343048" name="Rectangle 8"/>
            <p:cNvSpPr>
              <a:spLocks noChangeArrowheads="1"/>
            </p:cNvSpPr>
            <p:nvPr/>
          </p:nvSpPr>
          <p:spPr bwMode="auto">
            <a:xfrm>
              <a:off x="1760" y="2908"/>
              <a:ext cx="688" cy="3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charset="0"/>
                <a:buNone/>
                <a:defRPr/>
              </a:pPr>
              <a:r>
                <a:rPr lang="en-US" sz="2400">
                  <a:cs typeface="Arial" charset="0"/>
                </a:rPr>
                <a:t>1</a:t>
              </a:r>
            </a:p>
          </p:txBody>
        </p:sp>
        <p:sp>
          <p:nvSpPr>
            <p:cNvPr id="343049" name="Rectangle 9"/>
            <p:cNvSpPr>
              <a:spLocks noChangeArrowheads="1"/>
            </p:cNvSpPr>
            <p:nvPr/>
          </p:nvSpPr>
          <p:spPr bwMode="auto">
            <a:xfrm>
              <a:off x="1072" y="2908"/>
              <a:ext cx="688" cy="3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charset="0"/>
                <a:buNone/>
                <a:defRPr/>
              </a:pPr>
              <a:r>
                <a:rPr lang="en-US" sz="2400">
                  <a:cs typeface="Arial" charset="0"/>
                </a:rPr>
                <a:t>1</a:t>
              </a:r>
            </a:p>
          </p:txBody>
        </p:sp>
        <p:sp>
          <p:nvSpPr>
            <p:cNvPr id="343050" name="Rectangle 10"/>
            <p:cNvSpPr>
              <a:spLocks noChangeArrowheads="1"/>
            </p:cNvSpPr>
            <p:nvPr/>
          </p:nvSpPr>
          <p:spPr bwMode="auto">
            <a:xfrm>
              <a:off x="384" y="2908"/>
              <a:ext cx="688" cy="3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charset="0"/>
                <a:buNone/>
                <a:defRPr/>
              </a:pPr>
              <a:r>
                <a:rPr lang="en-US" sz="2400">
                  <a:cs typeface="Arial" charset="0"/>
                </a:rPr>
                <a:t>1</a:t>
              </a:r>
            </a:p>
          </p:txBody>
        </p:sp>
        <p:sp>
          <p:nvSpPr>
            <p:cNvPr id="343051" name="Rectangle 11"/>
            <p:cNvSpPr>
              <a:spLocks noChangeArrowheads="1"/>
            </p:cNvSpPr>
            <p:nvPr/>
          </p:nvSpPr>
          <p:spPr bwMode="auto">
            <a:xfrm>
              <a:off x="1760" y="2601"/>
              <a:ext cx="688" cy="3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charset="0"/>
                <a:buNone/>
                <a:defRPr/>
              </a:pPr>
              <a:r>
                <a:rPr lang="en-US" sz="2400">
                  <a:cs typeface="Arial" charset="0"/>
                </a:rPr>
                <a:t>2</a:t>
              </a:r>
            </a:p>
          </p:txBody>
        </p:sp>
        <p:sp>
          <p:nvSpPr>
            <p:cNvPr id="343052" name="Rectangle 12"/>
            <p:cNvSpPr>
              <a:spLocks noChangeArrowheads="1"/>
            </p:cNvSpPr>
            <p:nvPr/>
          </p:nvSpPr>
          <p:spPr bwMode="auto">
            <a:xfrm>
              <a:off x="1072" y="2601"/>
              <a:ext cx="688" cy="3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charset="0"/>
                <a:buNone/>
                <a:defRPr/>
              </a:pPr>
              <a:r>
                <a:rPr lang="en-US" sz="2400">
                  <a:cs typeface="Arial" charset="0"/>
                </a:rPr>
                <a:t>0</a:t>
              </a:r>
            </a:p>
          </p:txBody>
        </p:sp>
        <p:sp>
          <p:nvSpPr>
            <p:cNvPr id="343053" name="Rectangle 13"/>
            <p:cNvSpPr>
              <a:spLocks noChangeArrowheads="1"/>
            </p:cNvSpPr>
            <p:nvPr/>
          </p:nvSpPr>
          <p:spPr bwMode="auto">
            <a:xfrm>
              <a:off x="384" y="2601"/>
              <a:ext cx="688" cy="3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charset="0"/>
                <a:buNone/>
                <a:defRPr/>
              </a:pPr>
              <a:r>
                <a:rPr lang="en-US" sz="2400">
                  <a:cs typeface="Arial" charset="0"/>
                </a:rPr>
                <a:t>0</a:t>
              </a:r>
            </a:p>
          </p:txBody>
        </p:sp>
        <p:sp>
          <p:nvSpPr>
            <p:cNvPr id="343054" name="Rectangle 14"/>
            <p:cNvSpPr>
              <a:spLocks noChangeArrowheads="1"/>
            </p:cNvSpPr>
            <p:nvPr/>
          </p:nvSpPr>
          <p:spPr bwMode="auto">
            <a:xfrm>
              <a:off x="1760" y="2294"/>
              <a:ext cx="688" cy="3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charset="0"/>
                <a:buNone/>
                <a:defRPr/>
              </a:pPr>
              <a:r>
                <a:rPr lang="en-US" sz="2400">
                  <a:cs typeface="Arial" charset="0"/>
                  <a:sym typeface="Symbol" charset="0"/>
                </a:rPr>
                <a:t>3</a:t>
              </a:r>
            </a:p>
          </p:txBody>
        </p:sp>
        <p:sp>
          <p:nvSpPr>
            <p:cNvPr id="343055" name="Rectangle 15"/>
            <p:cNvSpPr>
              <a:spLocks noChangeArrowheads="1"/>
            </p:cNvSpPr>
            <p:nvPr/>
          </p:nvSpPr>
          <p:spPr bwMode="auto">
            <a:xfrm>
              <a:off x="1072" y="2294"/>
              <a:ext cx="688" cy="3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charset="0"/>
                <a:buNone/>
                <a:defRPr/>
              </a:pPr>
              <a:r>
                <a:rPr lang="en-US" sz="2400">
                  <a:cs typeface="Arial" charset="0"/>
                </a:rPr>
                <a:t>1</a:t>
              </a:r>
            </a:p>
          </p:txBody>
        </p:sp>
        <p:sp>
          <p:nvSpPr>
            <p:cNvPr id="343056" name="Rectangle 16"/>
            <p:cNvSpPr>
              <a:spLocks noChangeArrowheads="1"/>
            </p:cNvSpPr>
            <p:nvPr/>
          </p:nvSpPr>
          <p:spPr bwMode="auto">
            <a:xfrm>
              <a:off x="384" y="2294"/>
              <a:ext cx="688" cy="3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charset="0"/>
                <a:buNone/>
                <a:defRPr/>
              </a:pPr>
              <a:r>
                <a:rPr lang="en-US" sz="2400">
                  <a:cs typeface="Arial" charset="0"/>
                  <a:sym typeface="Symbol" charset="0"/>
                </a:rPr>
                <a:t>1</a:t>
              </a:r>
            </a:p>
          </p:txBody>
        </p:sp>
        <p:sp>
          <p:nvSpPr>
            <p:cNvPr id="343057" name="Rectangle 17"/>
            <p:cNvSpPr>
              <a:spLocks noChangeArrowheads="1"/>
            </p:cNvSpPr>
            <p:nvPr/>
          </p:nvSpPr>
          <p:spPr bwMode="auto">
            <a:xfrm>
              <a:off x="1760" y="1987"/>
              <a:ext cx="688" cy="3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charset="0"/>
                <a:buNone/>
                <a:defRPr/>
              </a:pPr>
              <a:r>
                <a:rPr lang="en-US" sz="2400">
                  <a:cs typeface="Arial" charset="0"/>
                  <a:sym typeface="Symbol" charset="0"/>
                </a:rPr>
                <a:t>4</a:t>
              </a:r>
            </a:p>
          </p:txBody>
        </p:sp>
        <p:sp>
          <p:nvSpPr>
            <p:cNvPr id="343058" name="Rectangle 18"/>
            <p:cNvSpPr>
              <a:spLocks noChangeArrowheads="1"/>
            </p:cNvSpPr>
            <p:nvPr/>
          </p:nvSpPr>
          <p:spPr bwMode="auto">
            <a:xfrm>
              <a:off x="1072" y="1987"/>
              <a:ext cx="688" cy="3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charset="0"/>
                <a:buNone/>
                <a:defRPr/>
              </a:pPr>
              <a:r>
                <a:rPr lang="en-US" sz="2400">
                  <a:cs typeface="Arial" charset="0"/>
                </a:rPr>
                <a:t>2</a:t>
              </a:r>
            </a:p>
          </p:txBody>
        </p:sp>
        <p:sp>
          <p:nvSpPr>
            <p:cNvPr id="343059" name="Rectangle 19"/>
            <p:cNvSpPr>
              <a:spLocks noChangeArrowheads="1"/>
            </p:cNvSpPr>
            <p:nvPr/>
          </p:nvSpPr>
          <p:spPr bwMode="auto">
            <a:xfrm>
              <a:off x="384" y="1987"/>
              <a:ext cx="688" cy="3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charset="0"/>
                <a:buNone/>
                <a:defRPr/>
              </a:pPr>
              <a:r>
                <a:rPr lang="en-US" sz="2400">
                  <a:cs typeface="Arial" charset="0"/>
                  <a:sym typeface="Symbol" charset="0"/>
                </a:rPr>
                <a:t>2</a:t>
              </a:r>
            </a:p>
          </p:txBody>
        </p:sp>
        <p:sp>
          <p:nvSpPr>
            <p:cNvPr id="343060" name="Rectangle 20"/>
            <p:cNvSpPr>
              <a:spLocks noChangeArrowheads="1"/>
            </p:cNvSpPr>
            <p:nvPr/>
          </p:nvSpPr>
          <p:spPr bwMode="auto">
            <a:xfrm>
              <a:off x="1760" y="1680"/>
              <a:ext cx="688" cy="3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charset="0"/>
                <a:buNone/>
                <a:defRPr/>
              </a:pPr>
              <a:r>
                <a:rPr lang="en-US" sz="2400">
                  <a:solidFill>
                    <a:srgbClr val="0000CC"/>
                  </a:solidFill>
                  <a:cs typeface="Arial" charset="0"/>
                </a:rPr>
                <a:t>|</a:t>
              </a:r>
              <a:r>
                <a:rPr lang="en-US" sz="2400" i="1">
                  <a:solidFill>
                    <a:srgbClr val="0000CC"/>
                  </a:solidFill>
                  <a:cs typeface="Arial" charset="0"/>
                </a:rPr>
                <a:t>x - 2</a:t>
              </a:r>
              <a:r>
                <a:rPr lang="en-US" sz="2400">
                  <a:solidFill>
                    <a:srgbClr val="0000CC"/>
                  </a:solidFill>
                  <a:cs typeface="Arial" charset="0"/>
                </a:rPr>
                <a:t>|</a:t>
              </a:r>
            </a:p>
          </p:txBody>
        </p:sp>
        <p:sp>
          <p:nvSpPr>
            <p:cNvPr id="343061" name="Rectangle 21"/>
            <p:cNvSpPr>
              <a:spLocks noChangeArrowheads="1"/>
            </p:cNvSpPr>
            <p:nvPr/>
          </p:nvSpPr>
          <p:spPr bwMode="auto">
            <a:xfrm>
              <a:off x="1072" y="1680"/>
              <a:ext cx="688" cy="3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charset="0"/>
                <a:buNone/>
                <a:defRPr/>
              </a:pPr>
              <a:r>
                <a:rPr lang="en-US" sz="2400">
                  <a:solidFill>
                    <a:srgbClr val="FF0000"/>
                  </a:solidFill>
                  <a:cs typeface="Arial" charset="0"/>
                </a:rPr>
                <a:t>|</a:t>
              </a:r>
              <a:r>
                <a:rPr lang="en-US" sz="2400" i="1">
                  <a:solidFill>
                    <a:srgbClr val="FF0000"/>
                  </a:solidFill>
                  <a:cs typeface="Arial" charset="0"/>
                </a:rPr>
                <a:t>x</a:t>
              </a:r>
              <a:r>
                <a:rPr lang="en-US" sz="2400">
                  <a:solidFill>
                    <a:srgbClr val="FF0000"/>
                  </a:solidFill>
                  <a:cs typeface="Arial" charset="0"/>
                </a:rPr>
                <a:t>|</a:t>
              </a:r>
            </a:p>
          </p:txBody>
        </p:sp>
        <p:sp>
          <p:nvSpPr>
            <p:cNvPr id="343062" name="Rectangle 22"/>
            <p:cNvSpPr>
              <a:spLocks noChangeArrowheads="1"/>
            </p:cNvSpPr>
            <p:nvPr/>
          </p:nvSpPr>
          <p:spPr bwMode="auto">
            <a:xfrm>
              <a:off x="384" y="1680"/>
              <a:ext cx="688" cy="3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charset="0"/>
                <a:buNone/>
                <a:defRPr/>
              </a:pPr>
              <a:r>
                <a:rPr lang="en-US" sz="2400" i="1">
                  <a:cs typeface="Arial" charset="0"/>
                </a:rPr>
                <a:t>x</a:t>
              </a:r>
            </a:p>
          </p:txBody>
        </p:sp>
        <p:sp>
          <p:nvSpPr>
            <p:cNvPr id="343063" name="Line 23"/>
            <p:cNvSpPr>
              <a:spLocks noChangeShapeType="1"/>
            </p:cNvSpPr>
            <p:nvPr/>
          </p:nvSpPr>
          <p:spPr bwMode="auto">
            <a:xfrm>
              <a:off x="384" y="1680"/>
              <a:ext cx="2064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343064" name="Line 24"/>
            <p:cNvSpPr>
              <a:spLocks noChangeShapeType="1"/>
            </p:cNvSpPr>
            <p:nvPr/>
          </p:nvSpPr>
          <p:spPr bwMode="auto">
            <a:xfrm>
              <a:off x="384" y="1987"/>
              <a:ext cx="206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343065" name="Line 25"/>
            <p:cNvSpPr>
              <a:spLocks noChangeShapeType="1"/>
            </p:cNvSpPr>
            <p:nvPr/>
          </p:nvSpPr>
          <p:spPr bwMode="auto">
            <a:xfrm>
              <a:off x="384" y="2294"/>
              <a:ext cx="206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343066" name="Line 26"/>
            <p:cNvSpPr>
              <a:spLocks noChangeShapeType="1"/>
            </p:cNvSpPr>
            <p:nvPr/>
          </p:nvSpPr>
          <p:spPr bwMode="auto">
            <a:xfrm>
              <a:off x="384" y="2601"/>
              <a:ext cx="206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343067" name="Line 27"/>
            <p:cNvSpPr>
              <a:spLocks noChangeShapeType="1"/>
            </p:cNvSpPr>
            <p:nvPr/>
          </p:nvSpPr>
          <p:spPr bwMode="auto">
            <a:xfrm>
              <a:off x="384" y="3522"/>
              <a:ext cx="2064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343068" name="Line 28"/>
            <p:cNvSpPr>
              <a:spLocks noChangeShapeType="1"/>
            </p:cNvSpPr>
            <p:nvPr/>
          </p:nvSpPr>
          <p:spPr bwMode="auto">
            <a:xfrm>
              <a:off x="384" y="1680"/>
              <a:ext cx="0" cy="1842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343069" name="Line 29"/>
            <p:cNvSpPr>
              <a:spLocks noChangeShapeType="1"/>
            </p:cNvSpPr>
            <p:nvPr/>
          </p:nvSpPr>
          <p:spPr bwMode="auto">
            <a:xfrm>
              <a:off x="1072" y="1680"/>
              <a:ext cx="0" cy="184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343070" name="Line 30"/>
            <p:cNvSpPr>
              <a:spLocks noChangeShapeType="1"/>
            </p:cNvSpPr>
            <p:nvPr/>
          </p:nvSpPr>
          <p:spPr bwMode="auto">
            <a:xfrm>
              <a:off x="1760" y="1680"/>
              <a:ext cx="0" cy="184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343071" name="Line 31"/>
            <p:cNvSpPr>
              <a:spLocks noChangeShapeType="1"/>
            </p:cNvSpPr>
            <p:nvPr/>
          </p:nvSpPr>
          <p:spPr bwMode="auto">
            <a:xfrm>
              <a:off x="2448" y="1680"/>
              <a:ext cx="0" cy="1842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343072" name="Line 32"/>
            <p:cNvSpPr>
              <a:spLocks noChangeShapeType="1"/>
            </p:cNvSpPr>
            <p:nvPr/>
          </p:nvSpPr>
          <p:spPr bwMode="auto">
            <a:xfrm>
              <a:off x="384" y="2908"/>
              <a:ext cx="206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343073" name="Line 33"/>
            <p:cNvSpPr>
              <a:spLocks noChangeShapeType="1"/>
            </p:cNvSpPr>
            <p:nvPr/>
          </p:nvSpPr>
          <p:spPr bwMode="auto">
            <a:xfrm>
              <a:off x="384" y="3215"/>
              <a:ext cx="206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Arial" charset="0"/>
              </a:endParaRPr>
            </a:p>
          </p:txBody>
        </p:sp>
      </p:grpSp>
      <p:pic>
        <p:nvPicPr>
          <p:cNvPr id="343074" name="Picture 3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1828800"/>
            <a:ext cx="4381500" cy="43815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291855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Rectangle 2"/>
          <p:cNvSpPr>
            <a:spLocks noGrp="1" noChangeArrowheads="1"/>
          </p:cNvSpPr>
          <p:nvPr>
            <p:ph type="title"/>
          </p:nvPr>
        </p:nvSpPr>
        <p:spPr>
          <a:xfrm>
            <a:off x="549275" y="107950"/>
            <a:ext cx="8042275" cy="13366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anchor="t"/>
          <a:lstStyle/>
          <a:p>
            <a:pPr eaLnBrk="1" hangingPunct="1"/>
            <a:r>
              <a:rPr lang="en-US">
                <a:latin typeface="News Gothic MT" charset="0"/>
              </a:rPr>
              <a:t>Horizontal Translation</a:t>
            </a:r>
          </a:p>
        </p:txBody>
      </p:sp>
      <p:sp>
        <p:nvSpPr>
          <p:cNvPr id="60418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762000" y="1946275"/>
            <a:ext cx="2057400" cy="4759325"/>
          </a:xfrm>
        </p:spPr>
        <p:txBody>
          <a:bodyPr/>
          <a:lstStyle/>
          <a:p>
            <a:pPr eaLnBrk="1" hangingPunct="1">
              <a:buFont typeface="Wingdings" charset="0"/>
              <a:buNone/>
            </a:pPr>
            <a:r>
              <a:rPr lang="en-US" sz="2400">
                <a:solidFill>
                  <a:srgbClr val="006600"/>
                </a:solidFill>
                <a:latin typeface="News Gothic MT" charset="0"/>
              </a:rPr>
              <a:t>y = 3x</a:t>
            </a:r>
            <a:r>
              <a:rPr lang="en-US" sz="2400" baseline="30000">
                <a:solidFill>
                  <a:srgbClr val="006600"/>
                </a:solidFill>
                <a:latin typeface="News Gothic MT" charset="0"/>
              </a:rPr>
              <a:t>2</a:t>
            </a:r>
          </a:p>
          <a:p>
            <a:pPr eaLnBrk="1" hangingPunct="1">
              <a:buFont typeface="Wingdings" charset="0"/>
              <a:buNone/>
            </a:pPr>
            <a:endParaRPr lang="en-US" sz="2400" baseline="30000">
              <a:solidFill>
                <a:srgbClr val="006600"/>
              </a:solidFill>
              <a:latin typeface="News Gothic MT" charset="0"/>
            </a:endParaRPr>
          </a:p>
          <a:p>
            <a:pPr eaLnBrk="1" hangingPunct="1">
              <a:buFont typeface="Wingdings" charset="0"/>
              <a:buNone/>
            </a:pPr>
            <a:r>
              <a:rPr lang="en-US" sz="2400" baseline="30000">
                <a:solidFill>
                  <a:srgbClr val="006600"/>
                </a:solidFill>
                <a:latin typeface="Baskerville Old Face" charset="0"/>
                <a:cs typeface="Baskerville Old Face" charset="0"/>
              </a:rPr>
              <a:t>Shift the function:</a:t>
            </a:r>
          </a:p>
          <a:p>
            <a:pPr eaLnBrk="1" hangingPunct="1">
              <a:buFont typeface="Wingdings" charset="0"/>
              <a:buNone/>
            </a:pPr>
            <a:r>
              <a:rPr lang="en-US" sz="2400" baseline="30000">
                <a:solidFill>
                  <a:srgbClr val="006600"/>
                </a:solidFill>
                <a:latin typeface="Baskerville Old Face" charset="0"/>
                <a:cs typeface="Baskerville Old Face" charset="0"/>
              </a:rPr>
              <a:t>LEFT</a:t>
            </a:r>
            <a:r>
              <a:rPr lang="en-US" sz="2400">
                <a:solidFill>
                  <a:srgbClr val="006600"/>
                </a:solidFill>
                <a:latin typeface="Baskerville Old Face" charset="0"/>
                <a:cs typeface="Baskerville Old Face" charset="0"/>
              </a:rPr>
              <a:t> 2</a:t>
            </a:r>
          </a:p>
          <a:p>
            <a:pPr eaLnBrk="1" hangingPunct="1">
              <a:buFont typeface="Wingdings" charset="0"/>
              <a:buNone/>
            </a:pPr>
            <a:r>
              <a:rPr lang="en-US" sz="2400">
                <a:solidFill>
                  <a:srgbClr val="006600"/>
                </a:solidFill>
                <a:latin typeface="Baskerville Old Face" charset="0"/>
                <a:cs typeface="Baskerville Old Face" charset="0"/>
              </a:rPr>
              <a:t>&amp;</a:t>
            </a:r>
          </a:p>
          <a:p>
            <a:pPr eaLnBrk="1" hangingPunct="1">
              <a:buFont typeface="Wingdings" charset="0"/>
              <a:buNone/>
            </a:pPr>
            <a:r>
              <a:rPr lang="en-US" sz="2400" baseline="30000">
                <a:solidFill>
                  <a:srgbClr val="006600"/>
                </a:solidFill>
                <a:latin typeface="Baskerville Old Face" charset="0"/>
                <a:cs typeface="Baskerville Old Face" charset="0"/>
              </a:rPr>
              <a:t>RIGHT</a:t>
            </a:r>
            <a:r>
              <a:rPr lang="en-US" sz="2400">
                <a:solidFill>
                  <a:srgbClr val="006600"/>
                </a:solidFill>
                <a:latin typeface="Baskerville Old Face" charset="0"/>
                <a:cs typeface="Baskerville Old Face" charset="0"/>
              </a:rPr>
              <a:t> 2</a:t>
            </a:r>
          </a:p>
          <a:p>
            <a:pPr eaLnBrk="1" hangingPunct="1">
              <a:buFont typeface="Wingdings" charset="0"/>
              <a:buNone/>
            </a:pPr>
            <a:r>
              <a:rPr lang="en-US" sz="2400" baseline="30000">
                <a:solidFill>
                  <a:srgbClr val="006600"/>
                </a:solidFill>
                <a:latin typeface="Baskerville Old Face" charset="0"/>
                <a:cs typeface="Baskerville Old Face" charset="0"/>
              </a:rPr>
              <a:t/>
            </a:r>
            <a:br>
              <a:rPr lang="en-US" sz="2400" baseline="30000">
                <a:solidFill>
                  <a:srgbClr val="006600"/>
                </a:solidFill>
                <a:latin typeface="Baskerville Old Face" charset="0"/>
                <a:cs typeface="Baskerville Old Face" charset="0"/>
              </a:rPr>
            </a:br>
            <a:r>
              <a:rPr lang="en-US" sz="2400" baseline="30000">
                <a:solidFill>
                  <a:srgbClr val="006600"/>
                </a:solidFill>
                <a:latin typeface="Baskerville Old Face" charset="0"/>
                <a:cs typeface="Baskerville Old Face" charset="0"/>
              </a:rPr>
              <a:t>AND</a:t>
            </a:r>
            <a:r>
              <a:rPr lang="en-US" sz="2400">
                <a:solidFill>
                  <a:srgbClr val="006600"/>
                </a:solidFill>
                <a:latin typeface="Baskerville Old Face" charset="0"/>
                <a:cs typeface="Baskerville Old Face" charset="0"/>
              </a:rPr>
              <a:t> GRAPH</a:t>
            </a:r>
            <a:endParaRPr lang="en-US" sz="2400" baseline="30000">
              <a:solidFill>
                <a:srgbClr val="006600"/>
              </a:solidFill>
              <a:latin typeface="Baskerville Old Face" charset="0"/>
              <a:cs typeface="Baskerville Old Face" charset="0"/>
            </a:endParaRPr>
          </a:p>
        </p:txBody>
      </p:sp>
      <p:pic>
        <p:nvPicPr>
          <p:cNvPr id="34509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1676400"/>
            <a:ext cx="4762500" cy="47625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910227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Rectangle 2"/>
          <p:cNvSpPr>
            <a:spLocks noGrp="1" noChangeArrowheads="1"/>
          </p:cNvSpPr>
          <p:nvPr>
            <p:ph type="title"/>
          </p:nvPr>
        </p:nvSpPr>
        <p:spPr>
          <a:xfrm>
            <a:off x="549275" y="107950"/>
            <a:ext cx="8042275" cy="13366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anchor="t"/>
          <a:lstStyle/>
          <a:p>
            <a:pPr eaLnBrk="1" hangingPunct="1"/>
            <a:r>
              <a:rPr lang="en-US">
                <a:latin typeface="News Gothic MT" charset="0"/>
              </a:rPr>
              <a:t>Horizontal Translation</a:t>
            </a:r>
          </a:p>
        </p:txBody>
      </p:sp>
      <p:sp>
        <p:nvSpPr>
          <p:cNvPr id="62466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762000" y="1946275"/>
            <a:ext cx="1981200" cy="2397125"/>
          </a:xfrm>
        </p:spPr>
        <p:txBody>
          <a:bodyPr/>
          <a:lstStyle/>
          <a:p>
            <a:pPr eaLnBrk="1" hangingPunct="1">
              <a:buFont typeface="Wingdings" charset="0"/>
              <a:buNone/>
            </a:pPr>
            <a:r>
              <a:rPr lang="en-US" sz="2400">
                <a:solidFill>
                  <a:srgbClr val="006600"/>
                </a:solidFill>
                <a:latin typeface="News Gothic MT" charset="0"/>
              </a:rPr>
              <a:t>y = 3x</a:t>
            </a:r>
            <a:r>
              <a:rPr lang="en-US" sz="2400" baseline="30000">
                <a:solidFill>
                  <a:srgbClr val="006600"/>
                </a:solidFill>
                <a:latin typeface="News Gothic MT" charset="0"/>
              </a:rPr>
              <a:t>2</a:t>
            </a:r>
          </a:p>
          <a:p>
            <a:pPr eaLnBrk="1" hangingPunct="1">
              <a:buFont typeface="Wingdings" charset="0"/>
              <a:buNone/>
            </a:pPr>
            <a:r>
              <a:rPr lang="en-US" sz="2400">
                <a:solidFill>
                  <a:srgbClr val="0033CC"/>
                </a:solidFill>
                <a:latin typeface="News Gothic MT" charset="0"/>
              </a:rPr>
              <a:t>y = 3(x+2)</a:t>
            </a:r>
            <a:r>
              <a:rPr lang="en-US" sz="2400" baseline="30000">
                <a:solidFill>
                  <a:srgbClr val="0033CC"/>
                </a:solidFill>
                <a:latin typeface="News Gothic MT" charset="0"/>
              </a:rPr>
              <a:t>2</a:t>
            </a:r>
            <a:endParaRPr lang="en-US" sz="2400">
              <a:solidFill>
                <a:srgbClr val="0033CC"/>
              </a:solidFill>
              <a:latin typeface="News Gothic MT" charset="0"/>
            </a:endParaRPr>
          </a:p>
          <a:p>
            <a:pPr eaLnBrk="1" hangingPunct="1">
              <a:buFont typeface="Wingdings" charset="0"/>
              <a:buNone/>
            </a:pPr>
            <a:r>
              <a:rPr lang="en-US" sz="2400">
                <a:solidFill>
                  <a:srgbClr val="FF0000"/>
                </a:solidFill>
                <a:latin typeface="News Gothic MT" charset="0"/>
              </a:rPr>
              <a:t>y = 3(x-2)</a:t>
            </a:r>
            <a:r>
              <a:rPr lang="en-US" sz="2400" baseline="30000">
                <a:solidFill>
                  <a:srgbClr val="FF0000"/>
                </a:solidFill>
                <a:latin typeface="News Gothic MT" charset="0"/>
              </a:rPr>
              <a:t>2</a:t>
            </a:r>
            <a:endParaRPr lang="en-US" sz="2400">
              <a:solidFill>
                <a:srgbClr val="FF0000"/>
              </a:solidFill>
              <a:latin typeface="News Gothic MT" charset="0"/>
            </a:endParaRPr>
          </a:p>
        </p:txBody>
      </p:sp>
      <p:pic>
        <p:nvPicPr>
          <p:cNvPr id="34714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1752600"/>
            <a:ext cx="4762500" cy="47625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889773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1437</Words>
  <Application>Microsoft Macintosh PowerPoint</Application>
  <PresentationFormat>On-screen Show (4:3)</PresentationFormat>
  <Paragraphs>332</Paragraphs>
  <Slides>47</Slides>
  <Notes>29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47</vt:i4>
      </vt:variant>
    </vt:vector>
  </HeadingPairs>
  <TitlesOfParts>
    <vt:vector size="50" baseType="lpstr">
      <vt:lpstr>Adjacency</vt:lpstr>
      <vt:lpstr>1_Adjacency</vt:lpstr>
      <vt:lpstr>Microsoft Equation</vt:lpstr>
      <vt:lpstr>Transformations of Functions and their Graphs</vt:lpstr>
      <vt:lpstr>Summary of Shift Transformations</vt:lpstr>
      <vt:lpstr>Translations</vt:lpstr>
      <vt:lpstr>Horizontal Translation</vt:lpstr>
      <vt:lpstr>Practice Horizontal Translation</vt:lpstr>
      <vt:lpstr>Practice Horizontal Translation</vt:lpstr>
      <vt:lpstr>Practice Horizontal Translation</vt:lpstr>
      <vt:lpstr>Horizontal Translation</vt:lpstr>
      <vt:lpstr>Horizontal Translation</vt:lpstr>
      <vt:lpstr>Translations</vt:lpstr>
      <vt:lpstr>Translations</vt:lpstr>
      <vt:lpstr>Vertical Translation Example </vt:lpstr>
      <vt:lpstr>Vertical Translation Example </vt:lpstr>
      <vt:lpstr>Vertical Translation Example </vt:lpstr>
      <vt:lpstr>Practice Vertical Translations</vt:lpstr>
      <vt:lpstr>Practice Vertical Translations</vt:lpstr>
      <vt:lpstr>Practice Vertical Translations</vt:lpstr>
      <vt:lpstr>What are the equations after the shift?</vt:lpstr>
      <vt:lpstr>Translations</vt:lpstr>
      <vt:lpstr>Translations</vt:lpstr>
      <vt:lpstr>Summary of Shift Transformations</vt:lpstr>
      <vt:lpstr>Reflections</vt:lpstr>
      <vt:lpstr>Reflection:</vt:lpstr>
      <vt:lpstr>Example Reflection over x-axis</vt:lpstr>
      <vt:lpstr>Example Reflection over x-axis</vt:lpstr>
      <vt:lpstr>Example Reflection over x-axis</vt:lpstr>
      <vt:lpstr>Example Reflection over x-axis</vt:lpstr>
      <vt:lpstr>Example Reflection over x-axis</vt:lpstr>
      <vt:lpstr>Example Reflection over x-axis</vt:lpstr>
      <vt:lpstr>Reflection:</vt:lpstr>
      <vt:lpstr>Example Reflection over y-axis</vt:lpstr>
      <vt:lpstr>Example Reflection over y-axis</vt:lpstr>
      <vt:lpstr>Example Reflection over y-axis</vt:lpstr>
      <vt:lpstr>Example Reflection over y-axis</vt:lpstr>
      <vt:lpstr>Example Reflection over y-axis</vt:lpstr>
      <vt:lpstr>Example Reflection over y-axis</vt:lpstr>
      <vt:lpstr>Dilations (Nonrigid) (Vertical Stretch and Shrink)</vt:lpstr>
      <vt:lpstr>Dilations (Stretches and Shrinks)</vt:lpstr>
      <vt:lpstr>Example Vertical Stretching/Shrinking</vt:lpstr>
      <vt:lpstr>Example: Vertical Stretching/Shrinking</vt:lpstr>
      <vt:lpstr>What is this?</vt:lpstr>
      <vt:lpstr>Multiple Transformations</vt:lpstr>
      <vt:lpstr>Graphing with More than One Transformation</vt:lpstr>
      <vt:lpstr>Graphing with More than One Transformation</vt:lpstr>
      <vt:lpstr>Graphing with More than One Transformation</vt:lpstr>
      <vt:lpstr>Graphing with More than One Transformation</vt:lpstr>
      <vt:lpstr>Graphing with More than One Transformation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Transformations of Functions and their Graphs</dc:title>
  <dc:creator>Joe Perone</dc:creator>
  <cp:lastModifiedBy>Joe Perone</cp:lastModifiedBy>
  <cp:revision>4</cp:revision>
  <dcterms:created xsi:type="dcterms:W3CDTF">2013-09-30T19:37:53Z</dcterms:created>
  <dcterms:modified xsi:type="dcterms:W3CDTF">2013-10-02T14:36:24Z</dcterms:modified>
</cp:coreProperties>
</file>